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73" r:id="rId8"/>
    <p:sldId id="262" r:id="rId9"/>
    <p:sldId id="266" r:id="rId10"/>
    <p:sldId id="267" r:id="rId11"/>
    <p:sldId id="263" r:id="rId12"/>
    <p:sldId id="264" r:id="rId13"/>
    <p:sldId id="281" r:id="rId14"/>
    <p:sldId id="268" r:id="rId15"/>
    <p:sldId id="269" r:id="rId16"/>
    <p:sldId id="270" r:id="rId17"/>
    <p:sldId id="271" r:id="rId18"/>
    <p:sldId id="272" r:id="rId19"/>
    <p:sldId id="274" r:id="rId20"/>
    <p:sldId id="276" r:id="rId21"/>
    <p:sldId id="277" r:id="rId22"/>
    <p:sldId id="279" r:id="rId23"/>
    <p:sldId id="278" r:id="rId24"/>
    <p:sldId id="280" r:id="rId25"/>
    <p:sldId id="275"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Comic Sans MS" panose="030F0702030302020204" pitchFamily="66" charset="0"/>
      <p:regular r:id="rId34"/>
      <p:bold r:id="rId35"/>
      <p:italic r:id="rId36"/>
      <p:boldItalic r:id="rId37"/>
    </p:embeddedFont>
    <p:embeddedFont>
      <p:font typeface="Georgia" panose="02040502050405020303" pitchFamily="18" charset="0"/>
      <p:regular r:id="rId38"/>
      <p:bold r:id="rId39"/>
      <p:italic r:id="rId40"/>
      <p:boldItalic r:id="rId41"/>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79B"/>
    <a:srgbClr val="0A90FE"/>
    <a:srgbClr val="203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76B455-966A-4748-95D2-F5A51A6092CF}" type="datetimeFigureOut">
              <a:rPr lang="ru-RU" smtClean="0"/>
              <a:t>04.09.2023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0E67B-FCDA-4EEE-9CD0-322E5E39339F}" type="slidenum">
              <a:rPr lang="ru-RU" smtClean="0"/>
              <a:t>‹#›</a:t>
            </a:fld>
            <a:endParaRPr lang="ru-RU"/>
          </a:p>
        </p:txBody>
      </p:sp>
    </p:spTree>
    <p:extLst>
      <p:ext uri="{BB962C8B-B14F-4D97-AF65-F5344CB8AC3E}">
        <p14:creationId xmlns:p14="http://schemas.microsoft.com/office/powerpoint/2010/main" val="369243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a:t>
            </a:fld>
            <a:endParaRPr lang="ru-RU"/>
          </a:p>
        </p:txBody>
      </p:sp>
    </p:spTree>
    <p:extLst>
      <p:ext uri="{BB962C8B-B14F-4D97-AF65-F5344CB8AC3E}">
        <p14:creationId xmlns:p14="http://schemas.microsoft.com/office/powerpoint/2010/main" val="109942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10</a:t>
            </a:fld>
            <a:endParaRPr lang="ru-RU"/>
          </a:p>
        </p:txBody>
      </p:sp>
    </p:spTree>
    <p:extLst>
      <p:ext uri="{BB962C8B-B14F-4D97-AF65-F5344CB8AC3E}">
        <p14:creationId xmlns:p14="http://schemas.microsoft.com/office/powerpoint/2010/main" val="61799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11</a:t>
            </a:fld>
            <a:endParaRPr lang="ru-RU"/>
          </a:p>
        </p:txBody>
      </p:sp>
    </p:spTree>
    <p:extLst>
      <p:ext uri="{BB962C8B-B14F-4D97-AF65-F5344CB8AC3E}">
        <p14:creationId xmlns:p14="http://schemas.microsoft.com/office/powerpoint/2010/main" val="192230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12</a:t>
            </a:fld>
            <a:endParaRPr lang="ru-RU"/>
          </a:p>
        </p:txBody>
      </p:sp>
    </p:spTree>
    <p:extLst>
      <p:ext uri="{BB962C8B-B14F-4D97-AF65-F5344CB8AC3E}">
        <p14:creationId xmlns:p14="http://schemas.microsoft.com/office/powerpoint/2010/main" val="78540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13</a:t>
            </a:fld>
            <a:endParaRPr lang="ru-RU"/>
          </a:p>
        </p:txBody>
      </p:sp>
    </p:spTree>
    <p:extLst>
      <p:ext uri="{BB962C8B-B14F-4D97-AF65-F5344CB8AC3E}">
        <p14:creationId xmlns:p14="http://schemas.microsoft.com/office/powerpoint/2010/main" val="4122074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14</a:t>
            </a:fld>
            <a:endParaRPr lang="ru-RU"/>
          </a:p>
        </p:txBody>
      </p:sp>
    </p:spTree>
    <p:extLst>
      <p:ext uri="{BB962C8B-B14F-4D97-AF65-F5344CB8AC3E}">
        <p14:creationId xmlns:p14="http://schemas.microsoft.com/office/powerpoint/2010/main" val="420536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15</a:t>
            </a:fld>
            <a:endParaRPr lang="ru-RU"/>
          </a:p>
        </p:txBody>
      </p:sp>
    </p:spTree>
    <p:extLst>
      <p:ext uri="{BB962C8B-B14F-4D97-AF65-F5344CB8AC3E}">
        <p14:creationId xmlns:p14="http://schemas.microsoft.com/office/powerpoint/2010/main" val="1841665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16</a:t>
            </a:fld>
            <a:endParaRPr lang="ru-RU"/>
          </a:p>
        </p:txBody>
      </p:sp>
    </p:spTree>
    <p:extLst>
      <p:ext uri="{BB962C8B-B14F-4D97-AF65-F5344CB8AC3E}">
        <p14:creationId xmlns:p14="http://schemas.microsoft.com/office/powerpoint/2010/main" val="2105479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17</a:t>
            </a:fld>
            <a:endParaRPr lang="ru-RU"/>
          </a:p>
        </p:txBody>
      </p:sp>
    </p:spTree>
    <p:extLst>
      <p:ext uri="{BB962C8B-B14F-4D97-AF65-F5344CB8AC3E}">
        <p14:creationId xmlns:p14="http://schemas.microsoft.com/office/powerpoint/2010/main" val="347672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18</a:t>
            </a:fld>
            <a:endParaRPr lang="ru-RU"/>
          </a:p>
        </p:txBody>
      </p:sp>
    </p:spTree>
    <p:extLst>
      <p:ext uri="{BB962C8B-B14F-4D97-AF65-F5344CB8AC3E}">
        <p14:creationId xmlns:p14="http://schemas.microsoft.com/office/powerpoint/2010/main" val="10204952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19</a:t>
            </a:fld>
            <a:endParaRPr lang="ru-RU"/>
          </a:p>
        </p:txBody>
      </p:sp>
    </p:spTree>
    <p:extLst>
      <p:ext uri="{BB962C8B-B14F-4D97-AF65-F5344CB8AC3E}">
        <p14:creationId xmlns:p14="http://schemas.microsoft.com/office/powerpoint/2010/main" val="235573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2</a:t>
            </a:fld>
            <a:endParaRPr lang="ru-RU"/>
          </a:p>
        </p:txBody>
      </p:sp>
    </p:spTree>
    <p:extLst>
      <p:ext uri="{BB962C8B-B14F-4D97-AF65-F5344CB8AC3E}">
        <p14:creationId xmlns:p14="http://schemas.microsoft.com/office/powerpoint/2010/main" val="80257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20</a:t>
            </a:fld>
            <a:endParaRPr lang="ru-RU"/>
          </a:p>
        </p:txBody>
      </p:sp>
    </p:spTree>
    <p:extLst>
      <p:ext uri="{BB962C8B-B14F-4D97-AF65-F5344CB8AC3E}">
        <p14:creationId xmlns:p14="http://schemas.microsoft.com/office/powerpoint/2010/main" val="2350189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21</a:t>
            </a:fld>
            <a:endParaRPr lang="ru-RU"/>
          </a:p>
        </p:txBody>
      </p:sp>
    </p:spTree>
    <p:extLst>
      <p:ext uri="{BB962C8B-B14F-4D97-AF65-F5344CB8AC3E}">
        <p14:creationId xmlns:p14="http://schemas.microsoft.com/office/powerpoint/2010/main" val="1381508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22</a:t>
            </a:fld>
            <a:endParaRPr lang="ru-RU"/>
          </a:p>
        </p:txBody>
      </p:sp>
    </p:spTree>
    <p:extLst>
      <p:ext uri="{BB962C8B-B14F-4D97-AF65-F5344CB8AC3E}">
        <p14:creationId xmlns:p14="http://schemas.microsoft.com/office/powerpoint/2010/main" val="4327062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23</a:t>
            </a:fld>
            <a:endParaRPr lang="ru-RU"/>
          </a:p>
        </p:txBody>
      </p:sp>
    </p:spTree>
    <p:extLst>
      <p:ext uri="{BB962C8B-B14F-4D97-AF65-F5344CB8AC3E}">
        <p14:creationId xmlns:p14="http://schemas.microsoft.com/office/powerpoint/2010/main" val="4191089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24</a:t>
            </a:fld>
            <a:endParaRPr lang="ru-RU"/>
          </a:p>
        </p:txBody>
      </p:sp>
    </p:spTree>
    <p:extLst>
      <p:ext uri="{BB962C8B-B14F-4D97-AF65-F5344CB8AC3E}">
        <p14:creationId xmlns:p14="http://schemas.microsoft.com/office/powerpoint/2010/main" val="1015718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25</a:t>
            </a:fld>
            <a:endParaRPr lang="ru-RU"/>
          </a:p>
        </p:txBody>
      </p:sp>
    </p:spTree>
    <p:extLst>
      <p:ext uri="{BB962C8B-B14F-4D97-AF65-F5344CB8AC3E}">
        <p14:creationId xmlns:p14="http://schemas.microsoft.com/office/powerpoint/2010/main" val="63813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3</a:t>
            </a:fld>
            <a:endParaRPr lang="ru-RU"/>
          </a:p>
        </p:txBody>
      </p:sp>
    </p:spTree>
    <p:extLst>
      <p:ext uri="{BB962C8B-B14F-4D97-AF65-F5344CB8AC3E}">
        <p14:creationId xmlns:p14="http://schemas.microsoft.com/office/powerpoint/2010/main" val="3256952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4</a:t>
            </a:fld>
            <a:endParaRPr lang="ru-RU"/>
          </a:p>
        </p:txBody>
      </p:sp>
    </p:spTree>
    <p:extLst>
      <p:ext uri="{BB962C8B-B14F-4D97-AF65-F5344CB8AC3E}">
        <p14:creationId xmlns:p14="http://schemas.microsoft.com/office/powerpoint/2010/main" val="3519113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5</a:t>
            </a:fld>
            <a:endParaRPr lang="ru-RU"/>
          </a:p>
        </p:txBody>
      </p:sp>
    </p:spTree>
    <p:extLst>
      <p:ext uri="{BB962C8B-B14F-4D97-AF65-F5344CB8AC3E}">
        <p14:creationId xmlns:p14="http://schemas.microsoft.com/office/powerpoint/2010/main" val="391270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6</a:t>
            </a:fld>
            <a:endParaRPr lang="ru-RU"/>
          </a:p>
        </p:txBody>
      </p:sp>
    </p:spTree>
    <p:extLst>
      <p:ext uri="{BB962C8B-B14F-4D97-AF65-F5344CB8AC3E}">
        <p14:creationId xmlns:p14="http://schemas.microsoft.com/office/powerpoint/2010/main" val="386236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7</a:t>
            </a:fld>
            <a:endParaRPr lang="ru-RU"/>
          </a:p>
        </p:txBody>
      </p:sp>
    </p:spTree>
    <p:extLst>
      <p:ext uri="{BB962C8B-B14F-4D97-AF65-F5344CB8AC3E}">
        <p14:creationId xmlns:p14="http://schemas.microsoft.com/office/powerpoint/2010/main" val="59048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8</a:t>
            </a:fld>
            <a:endParaRPr lang="ru-RU"/>
          </a:p>
        </p:txBody>
      </p:sp>
    </p:spTree>
    <p:extLst>
      <p:ext uri="{BB962C8B-B14F-4D97-AF65-F5344CB8AC3E}">
        <p14:creationId xmlns:p14="http://schemas.microsoft.com/office/powerpoint/2010/main" val="3436215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a:t>Титульный лист вариант 2</a:t>
            </a:r>
          </a:p>
          <a:p>
            <a:endParaRPr lang="ru-RU" dirty="0"/>
          </a:p>
        </p:txBody>
      </p:sp>
      <p:sp>
        <p:nvSpPr>
          <p:cNvPr id="4" name="Номер слайда 3"/>
          <p:cNvSpPr>
            <a:spLocks noGrp="1"/>
          </p:cNvSpPr>
          <p:nvPr>
            <p:ph type="sldNum" sz="quarter" idx="10"/>
          </p:nvPr>
        </p:nvSpPr>
        <p:spPr/>
        <p:txBody>
          <a:bodyPr/>
          <a:lstStyle/>
          <a:p>
            <a:fld id="{3D6489F8-0FCC-4BE8-84BA-8B814E304230}" type="slidenum">
              <a:rPr lang="ru-RU" smtClean="0"/>
              <a:t>9</a:t>
            </a:fld>
            <a:endParaRPr lang="ru-RU"/>
          </a:p>
        </p:txBody>
      </p:sp>
    </p:spTree>
    <p:extLst>
      <p:ext uri="{BB962C8B-B14F-4D97-AF65-F5344CB8AC3E}">
        <p14:creationId xmlns:p14="http://schemas.microsoft.com/office/powerpoint/2010/main" val="2462515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DE8D5CD3-7A1F-47D7-AE20-4105297501FC}" type="datetimeFigureOut">
              <a:rPr lang="ru-RU" smtClean="0"/>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2641113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E8D5CD3-7A1F-47D7-AE20-4105297501FC}" type="datetimeFigureOut">
              <a:rPr lang="ru-RU" smtClean="0"/>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2001691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E8D5CD3-7A1F-47D7-AE20-4105297501FC}" type="datetimeFigureOut">
              <a:rPr lang="ru-RU" smtClean="0"/>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2451872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DE8D5CD3-7A1F-47D7-AE20-4105297501FC}" type="datetimeFigureOut">
              <a:rPr lang="ru-RU" smtClean="0"/>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720764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DE8D5CD3-7A1F-47D7-AE20-4105297501FC}" type="datetimeFigureOut">
              <a:rPr lang="ru-RU" smtClean="0"/>
              <a:t>04.09.2023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257581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DE8D5CD3-7A1F-47D7-AE20-4105297501FC}" type="datetimeFigureOut">
              <a:rPr lang="ru-RU" smtClean="0"/>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3625367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E8D5CD3-7A1F-47D7-AE20-4105297501FC}" type="datetimeFigureOut">
              <a:rPr lang="ru-RU" smtClean="0"/>
              <a:t>04.09.2023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292950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DE8D5CD3-7A1F-47D7-AE20-4105297501FC}" type="datetimeFigureOut">
              <a:rPr lang="ru-RU" smtClean="0"/>
              <a:t>04.09.2023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70180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8D5CD3-7A1F-47D7-AE20-4105297501FC}" type="datetimeFigureOut">
              <a:rPr lang="ru-RU" smtClean="0"/>
              <a:t>04.09.2023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235189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E8D5CD3-7A1F-47D7-AE20-4105297501FC}" type="datetimeFigureOut">
              <a:rPr lang="ru-RU" smtClean="0"/>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415477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DE8D5CD3-7A1F-47D7-AE20-4105297501FC}" type="datetimeFigureOut">
              <a:rPr lang="ru-RU" smtClean="0"/>
              <a:t>04.09.2023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F39145-084F-4A6B-9696-39B180EA0647}" type="slidenum">
              <a:rPr lang="ru-RU" smtClean="0"/>
              <a:t>‹#›</a:t>
            </a:fld>
            <a:endParaRPr lang="ru-RU"/>
          </a:p>
        </p:txBody>
      </p:sp>
    </p:spTree>
    <p:extLst>
      <p:ext uri="{BB962C8B-B14F-4D97-AF65-F5344CB8AC3E}">
        <p14:creationId xmlns:p14="http://schemas.microsoft.com/office/powerpoint/2010/main" val="279714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D5CD3-7A1F-47D7-AE20-4105297501FC}" type="datetimeFigureOut">
              <a:rPr lang="ru-RU" smtClean="0"/>
              <a:t>04.09.2023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39145-084F-4A6B-9696-39B180EA0647}" type="slidenum">
              <a:rPr lang="ru-RU" smtClean="0"/>
              <a:t>‹#›</a:t>
            </a:fld>
            <a:endParaRPr lang="ru-RU"/>
          </a:p>
        </p:txBody>
      </p:sp>
    </p:spTree>
    <p:extLst>
      <p:ext uri="{BB962C8B-B14F-4D97-AF65-F5344CB8AC3E}">
        <p14:creationId xmlns:p14="http://schemas.microsoft.com/office/powerpoint/2010/main" val="2781808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19.svg"/><Relationship Id="rId3" Type="http://schemas.openxmlformats.org/officeDocument/2006/relationships/image" Target="../media/image48.png"/><Relationship Id="rId7" Type="http://schemas.openxmlformats.org/officeDocument/2006/relationships/image" Target="../media/image52.svg"/><Relationship Id="rId12"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4.svg"/><Relationship Id="rId5" Type="http://schemas.openxmlformats.org/officeDocument/2006/relationships/image" Target="../media/image50.svg"/><Relationship Id="rId15" Type="http://schemas.openxmlformats.org/officeDocument/2006/relationships/image" Target="../media/image56.svg"/><Relationship Id="rId10" Type="http://schemas.openxmlformats.org/officeDocument/2006/relationships/image" Target="../media/image53.png"/><Relationship Id="rId4" Type="http://schemas.openxmlformats.org/officeDocument/2006/relationships/image" Target="../media/image49.png"/><Relationship Id="rId9" Type="http://schemas.openxmlformats.org/officeDocument/2006/relationships/image" Target="../media/image41.svg"/><Relationship Id="rId14" Type="http://schemas.openxmlformats.org/officeDocument/2006/relationships/image" Target="../media/image55.png"/></Relationships>
</file>

<file path=ppt/slides/_rels/slide11.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65.png"/><Relationship Id="rId18" Type="http://schemas.openxmlformats.org/officeDocument/2006/relationships/image" Target="../media/image70.svg"/><Relationship Id="rId26" Type="http://schemas.openxmlformats.org/officeDocument/2006/relationships/image" Target="../media/image78.svg"/><Relationship Id="rId3" Type="http://schemas.openxmlformats.org/officeDocument/2006/relationships/image" Target="../media/image57.png"/><Relationship Id="rId21" Type="http://schemas.openxmlformats.org/officeDocument/2006/relationships/image" Target="../media/image73.png"/><Relationship Id="rId7" Type="http://schemas.openxmlformats.org/officeDocument/2006/relationships/image" Target="../media/image18.png"/><Relationship Id="rId12" Type="http://schemas.openxmlformats.org/officeDocument/2006/relationships/image" Target="../media/image64.sv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68.svg"/><Relationship Id="rId20" Type="http://schemas.openxmlformats.org/officeDocument/2006/relationships/image" Target="../media/image72.svg"/><Relationship Id="rId29"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60.svg"/><Relationship Id="rId11" Type="http://schemas.openxmlformats.org/officeDocument/2006/relationships/image" Target="../media/image63.png"/><Relationship Id="rId24" Type="http://schemas.openxmlformats.org/officeDocument/2006/relationships/image" Target="../media/image76.svg"/><Relationship Id="rId5" Type="http://schemas.openxmlformats.org/officeDocument/2006/relationships/image" Target="../media/image59.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svg"/><Relationship Id="rId10" Type="http://schemas.openxmlformats.org/officeDocument/2006/relationships/image" Target="../media/image62.svg"/><Relationship Id="rId19" Type="http://schemas.openxmlformats.org/officeDocument/2006/relationships/image" Target="../media/image71.png"/><Relationship Id="rId4" Type="http://schemas.openxmlformats.org/officeDocument/2006/relationships/image" Target="../media/image58.svg"/><Relationship Id="rId9" Type="http://schemas.openxmlformats.org/officeDocument/2006/relationships/image" Target="../media/image61.png"/><Relationship Id="rId14" Type="http://schemas.openxmlformats.org/officeDocument/2006/relationships/image" Target="../media/image66.svg"/><Relationship Id="rId22" Type="http://schemas.openxmlformats.org/officeDocument/2006/relationships/image" Target="../media/image74.svg"/><Relationship Id="rId27" Type="http://schemas.openxmlformats.org/officeDocument/2006/relationships/image" Target="../media/image79.png"/><Relationship Id="rId30" Type="http://schemas.openxmlformats.org/officeDocument/2006/relationships/image" Target="../media/image82.svg"/></Relationships>
</file>

<file path=ppt/slides/_rels/slide12.xml.rels><?xml version="1.0" encoding="UTF-8" standalone="yes"?>
<Relationships xmlns="http://schemas.openxmlformats.org/package/2006/relationships"><Relationship Id="rId13" Type="http://schemas.openxmlformats.org/officeDocument/2006/relationships/image" Target="../media/image79.png"/><Relationship Id="rId18" Type="http://schemas.openxmlformats.org/officeDocument/2006/relationships/image" Target="../media/image86.png"/><Relationship Id="rId26" Type="http://schemas.openxmlformats.org/officeDocument/2006/relationships/image" Target="../media/image92.png"/><Relationship Id="rId3" Type="http://schemas.openxmlformats.org/officeDocument/2006/relationships/image" Target="../media/image57.png"/><Relationship Id="rId21" Type="http://schemas.openxmlformats.org/officeDocument/2006/relationships/image" Target="../media/image89.svg"/><Relationship Id="rId7" Type="http://schemas.openxmlformats.org/officeDocument/2006/relationships/image" Target="../media/image44.png"/><Relationship Id="rId12" Type="http://schemas.openxmlformats.org/officeDocument/2006/relationships/image" Target="../media/image84.svg"/><Relationship Id="rId17" Type="http://schemas.openxmlformats.org/officeDocument/2006/relationships/image" Target="../media/image85.png"/><Relationship Id="rId25" Type="http://schemas.openxmlformats.org/officeDocument/2006/relationships/image" Target="../media/image68.svg"/><Relationship Id="rId33" Type="http://schemas.openxmlformats.org/officeDocument/2006/relationships/image" Target="../media/image19.svg"/><Relationship Id="rId2" Type="http://schemas.openxmlformats.org/officeDocument/2006/relationships/notesSlide" Target="../notesSlides/notesSlide12.xml"/><Relationship Id="rId16" Type="http://schemas.openxmlformats.org/officeDocument/2006/relationships/image" Target="../media/image39.svg"/><Relationship Id="rId20" Type="http://schemas.openxmlformats.org/officeDocument/2006/relationships/image" Target="../media/image88.png"/><Relationship Id="rId29" Type="http://schemas.openxmlformats.org/officeDocument/2006/relationships/image" Target="../media/image64.svg"/><Relationship Id="rId1" Type="http://schemas.openxmlformats.org/officeDocument/2006/relationships/slideLayout" Target="../slideLayouts/slideLayout7.xml"/><Relationship Id="rId6" Type="http://schemas.openxmlformats.org/officeDocument/2006/relationships/image" Target="../media/image43.svg"/><Relationship Id="rId11" Type="http://schemas.openxmlformats.org/officeDocument/2006/relationships/image" Target="../media/image83.png"/><Relationship Id="rId24" Type="http://schemas.openxmlformats.org/officeDocument/2006/relationships/image" Target="../media/image67.png"/><Relationship Id="rId32" Type="http://schemas.openxmlformats.org/officeDocument/2006/relationships/image" Target="../media/image18.png"/><Relationship Id="rId5" Type="http://schemas.openxmlformats.org/officeDocument/2006/relationships/image" Target="../media/image42.png"/><Relationship Id="rId15" Type="http://schemas.openxmlformats.org/officeDocument/2006/relationships/image" Target="../media/image38.png"/><Relationship Id="rId23" Type="http://schemas.openxmlformats.org/officeDocument/2006/relationships/image" Target="../media/image91.svg"/><Relationship Id="rId28" Type="http://schemas.openxmlformats.org/officeDocument/2006/relationships/image" Target="../media/image63.png"/><Relationship Id="rId10" Type="http://schemas.openxmlformats.org/officeDocument/2006/relationships/image" Target="../media/image66.svg"/><Relationship Id="rId19" Type="http://schemas.openxmlformats.org/officeDocument/2006/relationships/image" Target="../media/image87.png"/><Relationship Id="rId31" Type="http://schemas.openxmlformats.org/officeDocument/2006/relationships/image" Target="../media/image95.svg"/><Relationship Id="rId4" Type="http://schemas.openxmlformats.org/officeDocument/2006/relationships/image" Target="../media/image58.svg"/><Relationship Id="rId9" Type="http://schemas.openxmlformats.org/officeDocument/2006/relationships/image" Target="../media/image65.png"/><Relationship Id="rId14" Type="http://schemas.openxmlformats.org/officeDocument/2006/relationships/image" Target="../media/image80.svg"/><Relationship Id="rId22" Type="http://schemas.openxmlformats.org/officeDocument/2006/relationships/image" Target="../media/image90.png"/><Relationship Id="rId27" Type="http://schemas.openxmlformats.org/officeDocument/2006/relationships/image" Target="../media/image93.png"/><Relationship Id="rId30" Type="http://schemas.openxmlformats.org/officeDocument/2006/relationships/image" Target="../media/image94.png"/><Relationship Id="rId8" Type="http://schemas.openxmlformats.org/officeDocument/2006/relationships/image" Target="../media/image45.svg"/></Relationships>
</file>

<file path=ppt/slides/_rels/slide1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9.svg"/><Relationship Id="rId5" Type="http://schemas.openxmlformats.org/officeDocument/2006/relationships/image" Target="../media/image98.png"/><Relationship Id="rId4" Type="http://schemas.openxmlformats.org/officeDocument/2006/relationships/image" Target="../media/image97.svg"/></Relationships>
</file>

<file path=ppt/slides/_rels/slide14.xml.rels><?xml version="1.0" encoding="UTF-8" standalone="yes"?>
<Relationships xmlns="http://schemas.openxmlformats.org/package/2006/relationships"><Relationship Id="rId8" Type="http://schemas.openxmlformats.org/officeDocument/2006/relationships/image" Target="../media/image105.sv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sv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3.svg"/><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svg"/><Relationship Id="rId4" Type="http://schemas.openxmlformats.org/officeDocument/2006/relationships/image" Target="../media/image101.svg"/><Relationship Id="rId9" Type="http://schemas.openxmlformats.org/officeDocument/2006/relationships/image" Target="../media/image106.png"/></Relationships>
</file>

<file path=ppt/slides/_rels/slide15.xml.rels><?xml version="1.0" encoding="UTF-8" standalone="yes"?>
<Relationships xmlns="http://schemas.openxmlformats.org/package/2006/relationships"><Relationship Id="rId8" Type="http://schemas.openxmlformats.org/officeDocument/2006/relationships/image" Target="../media/image115.sv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13.sv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svg"/><Relationship Id="rId4" Type="http://schemas.openxmlformats.org/officeDocument/2006/relationships/image" Target="../media/image111.svg"/><Relationship Id="rId9" Type="http://schemas.openxmlformats.org/officeDocument/2006/relationships/image" Target="../media/image116.png"/></Relationships>
</file>

<file path=ppt/slides/_rels/slide16.xml.rels><?xml version="1.0" encoding="UTF-8" standalone="yes"?>
<Relationships xmlns="http://schemas.openxmlformats.org/package/2006/relationships"><Relationship Id="rId8" Type="http://schemas.openxmlformats.org/officeDocument/2006/relationships/image" Target="../media/image125.sv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15.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3.svg"/><Relationship Id="rId11" Type="http://schemas.openxmlformats.org/officeDocument/2006/relationships/image" Target="../media/image114.png"/><Relationship Id="rId5" Type="http://schemas.openxmlformats.org/officeDocument/2006/relationships/image" Target="../media/image122.png"/><Relationship Id="rId10" Type="http://schemas.openxmlformats.org/officeDocument/2006/relationships/image" Target="../media/image127.svg"/><Relationship Id="rId4" Type="http://schemas.openxmlformats.org/officeDocument/2006/relationships/image" Target="../media/image121.svg"/><Relationship Id="rId9" Type="http://schemas.openxmlformats.org/officeDocument/2006/relationships/image" Target="../media/image126.png"/></Relationships>
</file>

<file path=ppt/slides/_rels/slide1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2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31.svg"/><Relationship Id="rId5" Type="http://schemas.openxmlformats.org/officeDocument/2006/relationships/image" Target="../media/image130.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2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4.png"/><Relationship Id="rId7" Type="http://schemas.openxmlformats.org/officeDocument/2006/relationships/image" Target="../media/image1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35.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5.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10" Type="http://schemas.openxmlformats.org/officeDocument/2006/relationships/image" Target="../media/image3.svg"/><Relationship Id="rId4" Type="http://schemas.openxmlformats.org/officeDocument/2006/relationships/image" Target="../media/image33.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6.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5.sv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0" Type="http://schemas.openxmlformats.org/officeDocument/2006/relationships/image" Target="../media/image19.svg"/><Relationship Id="rId4" Type="http://schemas.openxmlformats.org/officeDocument/2006/relationships/image" Target="../media/image39.svg"/><Relationship Id="rId9" Type="http://schemas.openxmlformats.org/officeDocument/2006/relationships/image" Target="../media/image18.png"/><Relationship Id="rId14"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626002"/>
            <a:ext cx="12192000" cy="584775"/>
          </a:xfrm>
          <a:prstGeom prst="rect">
            <a:avLst/>
          </a:prstGeom>
          <a:noFill/>
          <a:ln>
            <a:noFill/>
          </a:ln>
        </p:spPr>
        <p:txBody>
          <a:bodyPr wrap="square" rtlCol="0">
            <a:spAutoFit/>
          </a:bodyPr>
          <a:lstStyle/>
          <a:p>
            <a:pPr algn="ctr"/>
            <a:r>
              <a:rPr lang="ru-RU" sz="3200" b="1" dirty="0">
                <a:solidFill>
                  <a:srgbClr val="01579B"/>
                </a:solidFill>
                <a:latin typeface="Georgia" panose="02040502050405020303" pitchFamily="18" charset="0"/>
                <a:cs typeface="Segoe UI" panose="020B0502040204020203" pitchFamily="34" charset="0"/>
              </a:rPr>
              <a:t>Руководство по участию в закупках</a:t>
            </a:r>
          </a:p>
        </p:txBody>
      </p:sp>
      <p:pic>
        <p:nvPicPr>
          <p:cNvPr id="3" name="Рисунок 2"/>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604406" y="1503310"/>
            <a:ext cx="6983187" cy="4655458"/>
          </a:xfrm>
          <a:prstGeom prst="rect">
            <a:avLst/>
          </a:prstGeom>
        </p:spPr>
      </p:pic>
      <p:sp>
        <p:nvSpPr>
          <p:cNvPr id="11" name="Скругленный прямоугольник 10"/>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solidFill>
                <a:srgbClr val="01579B"/>
              </a:solidFill>
              <a:latin typeface="Georgia" panose="02040502050405020303" pitchFamily="18" charset="0"/>
            </a:endParaRPr>
          </a:p>
        </p:txBody>
      </p:sp>
    </p:spTree>
    <p:extLst>
      <p:ext uri="{BB962C8B-B14F-4D97-AF65-F5344CB8AC3E}">
        <p14:creationId xmlns:p14="http://schemas.microsoft.com/office/powerpoint/2010/main" val="3254733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187" name="Прямоугольник 186"/>
          <p:cNvSpPr/>
          <p:nvPr/>
        </p:nvSpPr>
        <p:spPr>
          <a:xfrm>
            <a:off x="1627218" y="212801"/>
            <a:ext cx="8936241" cy="338554"/>
          </a:xfrm>
          <a:prstGeom prst="rect">
            <a:avLst/>
          </a:prstGeom>
        </p:spPr>
        <p:txBody>
          <a:bodyPr wrap="square">
            <a:spAutoFit/>
          </a:bodyPr>
          <a:lstStyle/>
          <a:p>
            <a:pPr lvl="0" algn="ctr" eaLnBrk="0" fontAlgn="base" hangingPunct="0">
              <a:spcBef>
                <a:spcPct val="0"/>
              </a:spcBef>
              <a:spcAft>
                <a:spcPct val="0"/>
              </a:spcAft>
            </a:pPr>
            <a:r>
              <a:rPr lang="ru-RU" sz="1600" b="1" dirty="0">
                <a:solidFill>
                  <a:srgbClr val="01579B"/>
                </a:solidFill>
                <a:latin typeface="Georgia" panose="02040502050405020303" pitchFamily="18" charset="0"/>
              </a:rPr>
              <a:t>Шаг 3. </a:t>
            </a:r>
            <a:r>
              <a:rPr lang="ru-RU" altLang="zh-CN" sz="1600" b="1" dirty="0">
                <a:solidFill>
                  <a:srgbClr val="01579B"/>
                </a:solidFill>
                <a:latin typeface="Georgia" panose="02040502050405020303" pitchFamily="18" charset="0"/>
                <a:ea typeface="Arial" panose="020B0604020202020204" pitchFamily="34" charset="0"/>
                <a:cs typeface="Times New Roman" panose="02020603050405020304" pitchFamily="18" charset="0"/>
              </a:rPr>
              <a:t>Регистрация в единой информационной системе в сфере закупок (ЕИС)</a:t>
            </a:r>
            <a:endParaRPr lang="ru-RU" altLang="zh-CN" sz="3600" dirty="0">
              <a:solidFill>
                <a:srgbClr val="01579B"/>
              </a:solidFill>
              <a:latin typeface="Georgia" panose="02040502050405020303" pitchFamily="18" charset="0"/>
            </a:endParaRPr>
          </a:p>
        </p:txBody>
      </p:sp>
      <p:pic>
        <p:nvPicPr>
          <p:cNvPr id="3073" name="Рисунок 1" descr="Значок сотрудник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563" y="194364"/>
            <a:ext cx="504825" cy="5048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928460" y="84151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Georgia" panose="02040502050405020303" pitchFamily="18" charset="0"/>
            </a:endParaRPr>
          </a:p>
        </p:txBody>
      </p:sp>
      <p:sp>
        <p:nvSpPr>
          <p:cNvPr id="5" name="Rectangle 5"/>
          <p:cNvSpPr>
            <a:spLocks noChangeArrowheads="1"/>
          </p:cNvSpPr>
          <p:nvPr/>
        </p:nvSpPr>
        <p:spPr bwMode="auto">
          <a:xfrm>
            <a:off x="928460" y="107011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Georgia" panose="02040502050405020303" pitchFamily="18" charset="0"/>
            </a:endParaRPr>
          </a:p>
        </p:txBody>
      </p:sp>
      <p:pic>
        <p:nvPicPr>
          <p:cNvPr id="10" name="Рисунок 9" descr="Контрольный список (справа налево)"/>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64369" y="3597193"/>
            <a:ext cx="532765" cy="532765"/>
          </a:xfrm>
          <a:prstGeom prst="rect">
            <a:avLst/>
          </a:prstGeom>
        </p:spPr>
      </p:pic>
      <p:pic>
        <p:nvPicPr>
          <p:cNvPr id="11" name="Рисунок 10" descr="Интернет"/>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624506" y="2036921"/>
            <a:ext cx="533400" cy="533400"/>
          </a:xfrm>
          <a:prstGeom prst="rect">
            <a:avLst/>
          </a:prstGeom>
        </p:spPr>
      </p:pic>
      <p:pic>
        <p:nvPicPr>
          <p:cNvPr id="12" name="Рисунок 11" descr="Часы"/>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692763" y="3710858"/>
            <a:ext cx="419100" cy="419100"/>
          </a:xfrm>
          <a:prstGeom prst="rect">
            <a:avLst/>
          </a:prstGeom>
        </p:spPr>
      </p:pic>
      <p:pic>
        <p:nvPicPr>
          <p:cNvPr id="13" name="Рисунок 12" descr="Диск"/>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627218" y="2124969"/>
            <a:ext cx="485775" cy="485775"/>
          </a:xfrm>
          <a:prstGeom prst="rect">
            <a:avLst/>
          </a:prstGeom>
        </p:spPr>
      </p:pic>
      <p:sp>
        <p:nvSpPr>
          <p:cNvPr id="6" name="Прямоугольник 5"/>
          <p:cNvSpPr/>
          <p:nvPr/>
        </p:nvSpPr>
        <p:spPr>
          <a:xfrm>
            <a:off x="589102" y="1133009"/>
            <a:ext cx="2634624" cy="646331"/>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1. Получить ЭЦП в аккредитованном удостоверяющем центре</a:t>
            </a:r>
          </a:p>
        </p:txBody>
      </p:sp>
      <p:sp>
        <p:nvSpPr>
          <p:cNvPr id="7" name="Прямоугольник 6"/>
          <p:cNvSpPr/>
          <p:nvPr/>
        </p:nvSpPr>
        <p:spPr>
          <a:xfrm>
            <a:off x="3830614" y="1044675"/>
            <a:ext cx="3592965" cy="830997"/>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2. Пройти идентификацию и аутентификацию в Единой системе идентификации аутентификации (ЕСИА). Возможно через сервис «Госуслуги»</a:t>
            </a:r>
          </a:p>
        </p:txBody>
      </p:sp>
      <p:pic>
        <p:nvPicPr>
          <p:cNvPr id="16" name="Рисунок 15" descr="Офисный работник"/>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47936" y="2745859"/>
            <a:ext cx="863600" cy="863600"/>
          </a:xfrm>
          <a:prstGeom prst="rect">
            <a:avLst/>
          </a:prstGeom>
        </p:spPr>
      </p:pic>
      <p:cxnSp>
        <p:nvCxnSpPr>
          <p:cNvPr id="17" name="Прямая со стрелкой 16"/>
          <p:cNvCxnSpPr/>
          <p:nvPr/>
        </p:nvCxnSpPr>
        <p:spPr>
          <a:xfrm>
            <a:off x="1870105" y="1812368"/>
            <a:ext cx="0" cy="34163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8" name="Прямая со стрелкой 17"/>
          <p:cNvCxnSpPr/>
          <p:nvPr/>
        </p:nvCxnSpPr>
        <p:spPr>
          <a:xfrm>
            <a:off x="5837826" y="1783339"/>
            <a:ext cx="0" cy="34163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9" name="Прямая со стрелкой 18"/>
          <p:cNvCxnSpPr/>
          <p:nvPr/>
        </p:nvCxnSpPr>
        <p:spPr>
          <a:xfrm flipH="1">
            <a:off x="2070747" y="2319120"/>
            <a:ext cx="1799590"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0" name="Прямая со стрелкой 19"/>
          <p:cNvCxnSpPr/>
          <p:nvPr/>
        </p:nvCxnSpPr>
        <p:spPr>
          <a:xfrm>
            <a:off x="3867162" y="2313417"/>
            <a:ext cx="1799590"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1" name="Прямая соединительная линия 20"/>
          <p:cNvCxnSpPr/>
          <p:nvPr/>
        </p:nvCxnSpPr>
        <p:spPr>
          <a:xfrm flipH="1">
            <a:off x="3879736" y="2335083"/>
            <a:ext cx="4172" cy="531927"/>
          </a:xfrm>
          <a:prstGeom prst="line">
            <a:avLst/>
          </a:prstGeom>
          <a:noFill/>
          <a:ln w="6350" cap="flat" cmpd="sng" algn="ctr">
            <a:solidFill>
              <a:srgbClr val="4472C4">
                <a:lumMod val="50000"/>
              </a:srgbClr>
            </a:solidFill>
            <a:prstDash val="solid"/>
            <a:miter lim="800000"/>
          </a:ln>
          <a:effectLst/>
        </p:spPr>
      </p:cxnSp>
      <p:cxnSp>
        <p:nvCxnSpPr>
          <p:cNvPr id="22" name="Прямая соединительная линия 21"/>
          <p:cNvCxnSpPr/>
          <p:nvPr/>
        </p:nvCxnSpPr>
        <p:spPr>
          <a:xfrm flipH="1">
            <a:off x="3879736" y="3304450"/>
            <a:ext cx="4037" cy="582204"/>
          </a:xfrm>
          <a:prstGeom prst="line">
            <a:avLst/>
          </a:prstGeom>
          <a:noFill/>
          <a:ln w="6350" cap="flat" cmpd="sng" algn="ctr">
            <a:solidFill>
              <a:srgbClr val="4472C4">
                <a:lumMod val="50000"/>
              </a:srgbClr>
            </a:solidFill>
            <a:prstDash val="solid"/>
            <a:miter lim="800000"/>
          </a:ln>
          <a:effectLst/>
        </p:spPr>
      </p:cxnSp>
      <p:cxnSp>
        <p:nvCxnSpPr>
          <p:cNvPr id="25" name="Прямая со стрелкой 24"/>
          <p:cNvCxnSpPr/>
          <p:nvPr/>
        </p:nvCxnSpPr>
        <p:spPr>
          <a:xfrm flipH="1">
            <a:off x="2197134" y="3886654"/>
            <a:ext cx="1512857"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6" name="Прямая со стрелкой 25"/>
          <p:cNvCxnSpPr/>
          <p:nvPr/>
        </p:nvCxnSpPr>
        <p:spPr>
          <a:xfrm>
            <a:off x="3583604" y="3886654"/>
            <a:ext cx="2110752" cy="0"/>
          </a:xfrm>
          <a:prstGeom prst="straightConnector1">
            <a:avLst/>
          </a:prstGeom>
          <a:noFill/>
          <a:ln w="6350" cap="flat" cmpd="sng" algn="ctr">
            <a:solidFill>
              <a:srgbClr val="4472C4">
                <a:lumMod val="50000"/>
              </a:srgbClr>
            </a:solidFill>
            <a:prstDash val="solid"/>
            <a:miter lim="800000"/>
            <a:tailEnd type="triangle"/>
          </a:ln>
          <a:effectLst/>
        </p:spPr>
      </p:cxnSp>
      <p:sp>
        <p:nvSpPr>
          <p:cNvPr id="27" name="Прямоугольник 26"/>
          <p:cNvSpPr/>
          <p:nvPr/>
        </p:nvSpPr>
        <p:spPr>
          <a:xfrm>
            <a:off x="589102" y="4793839"/>
            <a:ext cx="2634624" cy="1200329"/>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3. Осуществить вход в личный кабинет участника закупок в ЕИС, заполнить регистрационные данные, приложить необходимые документы, подписать пакет документов ЭЦП</a:t>
            </a:r>
          </a:p>
        </p:txBody>
      </p:sp>
      <p:sp>
        <p:nvSpPr>
          <p:cNvPr id="28" name="Прямоугольник 27"/>
          <p:cNvSpPr/>
          <p:nvPr/>
        </p:nvSpPr>
        <p:spPr>
          <a:xfrm>
            <a:off x="4615543" y="4793839"/>
            <a:ext cx="2808036" cy="1015663"/>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4. Вас зарегистрируют в ЕИС с 00:00 часов (по московскому времени) дня, следующего за днем размещения информации и документов в ЕИС</a:t>
            </a:r>
          </a:p>
        </p:txBody>
      </p:sp>
      <p:cxnSp>
        <p:nvCxnSpPr>
          <p:cNvPr id="31" name="Прямая со стрелкой 30"/>
          <p:cNvCxnSpPr/>
          <p:nvPr/>
        </p:nvCxnSpPr>
        <p:spPr>
          <a:xfrm flipV="1">
            <a:off x="1929357" y="4129958"/>
            <a:ext cx="1394" cy="637627"/>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2" name="Прямая со стрелкой 31"/>
          <p:cNvCxnSpPr/>
          <p:nvPr/>
        </p:nvCxnSpPr>
        <p:spPr>
          <a:xfrm flipH="1" flipV="1">
            <a:off x="5894976" y="4156211"/>
            <a:ext cx="7337" cy="637628"/>
          </a:xfrm>
          <a:prstGeom prst="straightConnector1">
            <a:avLst/>
          </a:prstGeom>
          <a:noFill/>
          <a:ln w="6350" cap="flat" cmpd="sng" algn="ctr">
            <a:solidFill>
              <a:srgbClr val="4472C4">
                <a:lumMod val="50000"/>
              </a:srgbClr>
            </a:solidFill>
            <a:prstDash val="solid"/>
            <a:miter lim="800000"/>
            <a:tailEnd type="triangle"/>
          </a:ln>
          <a:effectLst/>
        </p:spPr>
      </p:cxnSp>
      <p:sp>
        <p:nvSpPr>
          <p:cNvPr id="50" name="Прямоугольник 49"/>
          <p:cNvSpPr/>
          <p:nvPr/>
        </p:nvSpPr>
        <p:spPr>
          <a:xfrm>
            <a:off x="1676384" y="3122003"/>
            <a:ext cx="1686679" cy="276999"/>
          </a:xfrm>
          <a:prstGeom prst="rect">
            <a:avLst/>
          </a:prstGeom>
        </p:spPr>
        <p:txBody>
          <a:bodyPr wrap="none">
            <a:spAutoFit/>
          </a:bodyPr>
          <a:lstStyle/>
          <a:p>
            <a:pPr algn="ctr">
              <a:spcAft>
                <a:spcPts val="0"/>
              </a:spcAft>
            </a:pPr>
            <a:r>
              <a:rPr lang="ru-RU" sz="1200" b="1" kern="150" dirty="0">
                <a:solidFill>
                  <a:srgbClr val="01579B"/>
                </a:solidFill>
                <a:latin typeface="Georgia" panose="02040502050405020303" pitchFamily="18" charset="0"/>
                <a:ea typeface="Arial" panose="020B0604020202020204" pitchFamily="34" charset="0"/>
              </a:rPr>
              <a:t>Участник закупки</a:t>
            </a:r>
            <a:endParaRPr lang="ru-RU" sz="1200" kern="150" dirty="0">
              <a:solidFill>
                <a:srgbClr val="01579B"/>
              </a:solidFill>
              <a:effectLst/>
              <a:latin typeface="Georgia" panose="02040502050405020303" pitchFamily="18" charset="0"/>
              <a:ea typeface="Arial" panose="020B0604020202020204" pitchFamily="34" charset="0"/>
            </a:endParaRPr>
          </a:p>
        </p:txBody>
      </p:sp>
      <p:pic>
        <p:nvPicPr>
          <p:cNvPr id="3" name="Рисунок 2" descr="База данных">
            <a:extLst>
              <a:ext uri="{FF2B5EF4-FFF2-40B4-BE49-F238E27FC236}">
                <a16:creationId xmlns:a16="http://schemas.microsoft.com/office/drawing/2014/main" id="{FF0F84CE-7C37-1519-14D4-DADF6F288FC1}"/>
              </a:ext>
            </a:extLst>
          </p:cNvPr>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49027" y="3321974"/>
            <a:ext cx="431800" cy="431800"/>
          </a:xfrm>
          <a:prstGeom prst="rect">
            <a:avLst/>
          </a:prstGeom>
        </p:spPr>
      </p:pic>
      <p:sp>
        <p:nvSpPr>
          <p:cNvPr id="8" name="Скругленный прямоугольник 13">
            <a:extLst>
              <a:ext uri="{FF2B5EF4-FFF2-40B4-BE49-F238E27FC236}">
                <a16:creationId xmlns:a16="http://schemas.microsoft.com/office/drawing/2014/main" id="{CD1B4033-E0F4-8A11-F957-F34B5EA82897}"/>
              </a:ext>
            </a:extLst>
          </p:cNvPr>
          <p:cNvSpPr/>
          <p:nvPr/>
        </p:nvSpPr>
        <p:spPr>
          <a:xfrm>
            <a:off x="6811457" y="2745859"/>
            <a:ext cx="4903199" cy="1584030"/>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rgbClr val="01579B"/>
                </a:solidFill>
                <a:latin typeface="Georgia" panose="02040502050405020303" pitchFamily="18" charset="0"/>
              </a:rPr>
              <a:t>Подробную инструкцию для регистрации можно найти на официальном сайте ЕИС. Правила регистрации участников закупок в ЕИС утверждены постановлением Правительства РФ от 27.01.2022 № 60</a:t>
            </a:r>
          </a:p>
        </p:txBody>
      </p:sp>
    </p:spTree>
    <p:extLst>
      <p:ext uri="{BB962C8B-B14F-4D97-AF65-F5344CB8AC3E}">
        <p14:creationId xmlns:p14="http://schemas.microsoft.com/office/powerpoint/2010/main" val="2620301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92952"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100" dirty="0">
              <a:solidFill>
                <a:srgbClr val="01579B"/>
              </a:solidFill>
              <a:latin typeface="Georgia" panose="02040502050405020303" pitchFamily="18" charset="0"/>
            </a:endParaRPr>
          </a:p>
        </p:txBody>
      </p:sp>
      <p:pic>
        <p:nvPicPr>
          <p:cNvPr id="5" name="Рисунок 4" descr="Портфель"/>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9580" y="263801"/>
            <a:ext cx="561975" cy="561975"/>
          </a:xfrm>
          <a:prstGeom prst="rect">
            <a:avLst/>
          </a:prstGeom>
        </p:spPr>
      </p:pic>
      <p:sp>
        <p:nvSpPr>
          <p:cNvPr id="3" name="Прямоугольник 2"/>
          <p:cNvSpPr/>
          <p:nvPr/>
        </p:nvSpPr>
        <p:spPr>
          <a:xfrm>
            <a:off x="3221555" y="305092"/>
            <a:ext cx="6096000" cy="738664"/>
          </a:xfrm>
          <a:prstGeom prst="rect">
            <a:avLst/>
          </a:prstGeom>
        </p:spPr>
        <p:txBody>
          <a:bodyPr>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Документы и сведения, необходимые для регистрации в ЕИС физическим лицам, в том числе индивидуальным предпринимателям</a:t>
            </a:r>
            <a:endParaRPr lang="ru-RU" sz="1400" kern="150" dirty="0">
              <a:solidFill>
                <a:srgbClr val="01579B"/>
              </a:solidFill>
              <a:latin typeface="Georgia" panose="02040502050405020303" pitchFamily="18" charset="0"/>
              <a:ea typeface="Arial" panose="020B0604020202020204" pitchFamily="34" charset="0"/>
            </a:endParaRPr>
          </a:p>
        </p:txBody>
      </p:sp>
      <p:pic>
        <p:nvPicPr>
          <p:cNvPr id="7" name="Рисунок 6" descr="Пользователь"/>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22459" y="1280771"/>
            <a:ext cx="561975" cy="561975"/>
          </a:xfrm>
          <a:prstGeom prst="rect">
            <a:avLst/>
          </a:prstGeom>
        </p:spPr>
      </p:pic>
      <p:pic>
        <p:nvPicPr>
          <p:cNvPr id="8" name="Рисунок 7" descr="Офисный работник"/>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90037" y="1280771"/>
            <a:ext cx="561340" cy="561340"/>
          </a:xfrm>
          <a:prstGeom prst="rect">
            <a:avLst/>
          </a:prstGeom>
        </p:spPr>
      </p:pic>
      <p:pic>
        <p:nvPicPr>
          <p:cNvPr id="10" name="Рисунок 9" descr="Значок сотрудника"/>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01666" y="2516325"/>
            <a:ext cx="359410" cy="359410"/>
          </a:xfrm>
          <a:prstGeom prst="rect">
            <a:avLst/>
          </a:prstGeom>
        </p:spPr>
      </p:pic>
      <p:pic>
        <p:nvPicPr>
          <p:cNvPr id="11" name="Рисунок 10" descr="Документ"/>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65471" y="2953920"/>
            <a:ext cx="431800" cy="431800"/>
          </a:xfrm>
          <a:prstGeom prst="rect">
            <a:avLst/>
          </a:prstGeom>
        </p:spPr>
      </p:pic>
      <p:pic>
        <p:nvPicPr>
          <p:cNvPr id="12" name="Рисунок 11" descr="Дом"/>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11496" y="3402152"/>
            <a:ext cx="539750" cy="539750"/>
          </a:xfrm>
          <a:prstGeom prst="rect">
            <a:avLst/>
          </a:prstGeom>
        </p:spPr>
      </p:pic>
      <p:pic>
        <p:nvPicPr>
          <p:cNvPr id="13" name="Рисунок 12" descr="Телефонная трубка"/>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237861" y="3941902"/>
            <a:ext cx="359410" cy="359410"/>
          </a:xfrm>
          <a:prstGeom prst="rect">
            <a:avLst/>
          </a:prstGeom>
        </p:spPr>
      </p:pic>
      <p:pic>
        <p:nvPicPr>
          <p:cNvPr id="14" name="Рисунок 13" descr="Закрытая книга"/>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51747" y="4379277"/>
            <a:ext cx="533400" cy="533400"/>
          </a:xfrm>
          <a:prstGeom prst="rect">
            <a:avLst/>
          </a:prstGeom>
        </p:spPr>
      </p:pic>
      <p:pic>
        <p:nvPicPr>
          <p:cNvPr id="15" name="Рисунок 14" descr="Ежедневник"/>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165471" y="4912677"/>
            <a:ext cx="539750" cy="539750"/>
          </a:xfrm>
          <a:prstGeom prst="rect">
            <a:avLst/>
          </a:prstGeom>
        </p:spPr>
      </p:pic>
      <p:pic>
        <p:nvPicPr>
          <p:cNvPr id="16" name="Рисунок 15" descr="Электронная почта"/>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19997" y="5452427"/>
            <a:ext cx="539750" cy="539750"/>
          </a:xfrm>
          <a:prstGeom prst="rect">
            <a:avLst/>
          </a:prstGeom>
        </p:spPr>
      </p:pic>
      <p:pic>
        <p:nvPicPr>
          <p:cNvPr id="17" name="Рисунок 16" descr="Открытая книга"/>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111496" y="5992177"/>
            <a:ext cx="539750" cy="539750"/>
          </a:xfrm>
          <a:prstGeom prst="rect">
            <a:avLst/>
          </a:prstGeom>
        </p:spPr>
      </p:pic>
      <p:pic>
        <p:nvPicPr>
          <p:cNvPr id="18" name="Рисунок 17" descr="Открытая книга"/>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540886" y="2390112"/>
            <a:ext cx="539750" cy="539750"/>
          </a:xfrm>
          <a:prstGeom prst="rect">
            <a:avLst/>
          </a:prstGeom>
        </p:spPr>
      </p:pic>
      <p:pic>
        <p:nvPicPr>
          <p:cNvPr id="19" name="Рисунок 18" descr="Открытый конверт"/>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0540886" y="3052816"/>
            <a:ext cx="539750" cy="539750"/>
          </a:xfrm>
          <a:prstGeom prst="rect">
            <a:avLst/>
          </a:prstGeom>
        </p:spPr>
      </p:pic>
      <p:pic>
        <p:nvPicPr>
          <p:cNvPr id="20" name="Рисунок 19" descr="Ежедневник"/>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540886" y="3720724"/>
            <a:ext cx="539750" cy="539750"/>
          </a:xfrm>
          <a:prstGeom prst="rect">
            <a:avLst/>
          </a:prstGeom>
        </p:spPr>
      </p:pic>
      <p:pic>
        <p:nvPicPr>
          <p:cNvPr id="21" name="Рисунок 20" descr="Закрытая книга"/>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540886" y="4511242"/>
            <a:ext cx="539750" cy="539750"/>
          </a:xfrm>
          <a:prstGeom prst="rect">
            <a:avLst/>
          </a:prstGeom>
        </p:spPr>
      </p:pic>
      <p:pic>
        <p:nvPicPr>
          <p:cNvPr id="22" name="Рисунок 21" descr="Доска-планшет"/>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540886" y="5132646"/>
            <a:ext cx="539750" cy="539750"/>
          </a:xfrm>
          <a:prstGeom prst="rect">
            <a:avLst/>
          </a:prstGeom>
        </p:spPr>
      </p:pic>
      <p:pic>
        <p:nvPicPr>
          <p:cNvPr id="23" name="Рисунок 22" descr="Бумажник"/>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0540886" y="5862962"/>
            <a:ext cx="539750" cy="539750"/>
          </a:xfrm>
          <a:prstGeom prst="rect">
            <a:avLst/>
          </a:prstGeom>
        </p:spPr>
      </p:pic>
      <p:sp>
        <p:nvSpPr>
          <p:cNvPr id="4" name="Прямоугольник 3"/>
          <p:cNvSpPr/>
          <p:nvPr/>
        </p:nvSpPr>
        <p:spPr>
          <a:xfrm>
            <a:off x="1746196" y="1725236"/>
            <a:ext cx="1714500" cy="430887"/>
          </a:xfrm>
          <a:prstGeom prst="rect">
            <a:avLst/>
          </a:prstGeom>
        </p:spPr>
        <p:txBody>
          <a:bodyPr wrap="square">
            <a:spAutoFit/>
          </a:bodyPr>
          <a:lstStyle/>
          <a:p>
            <a:pPr algn="ctr">
              <a:spcAft>
                <a:spcPts val="0"/>
              </a:spcAft>
            </a:pPr>
            <a:r>
              <a:rPr lang="ru-RU" sz="1100" b="1" kern="150" dirty="0">
                <a:solidFill>
                  <a:srgbClr val="0070C0"/>
                </a:solidFill>
                <a:latin typeface="Georgia" panose="02040502050405020303" pitchFamily="18" charset="0"/>
                <a:ea typeface="Arial" panose="020B0604020202020204" pitchFamily="34" charset="0"/>
              </a:rPr>
              <a:t>Физическое</a:t>
            </a:r>
            <a:br>
              <a:rPr lang="ru-RU" sz="1100" b="1" kern="150" dirty="0">
                <a:solidFill>
                  <a:srgbClr val="0070C0"/>
                </a:solidFill>
                <a:latin typeface="Georgia" panose="02040502050405020303" pitchFamily="18" charset="0"/>
                <a:ea typeface="Arial" panose="020B0604020202020204" pitchFamily="34" charset="0"/>
              </a:rPr>
            </a:br>
            <a:r>
              <a:rPr lang="ru-RU" sz="1100" b="1" kern="150" dirty="0">
                <a:solidFill>
                  <a:srgbClr val="0070C0"/>
                </a:solidFill>
                <a:latin typeface="Georgia" panose="02040502050405020303" pitchFamily="18" charset="0"/>
                <a:ea typeface="Arial" panose="020B0604020202020204" pitchFamily="34" charset="0"/>
              </a:rPr>
              <a:t>лицо</a:t>
            </a:r>
            <a:endParaRPr lang="ru-RU" sz="1100" kern="150" dirty="0">
              <a:solidFill>
                <a:srgbClr val="0070C0"/>
              </a:solidFill>
              <a:effectLst/>
              <a:latin typeface="Georgia" panose="02040502050405020303" pitchFamily="18" charset="0"/>
              <a:ea typeface="Arial" panose="020B0604020202020204" pitchFamily="34" charset="0"/>
            </a:endParaRPr>
          </a:p>
        </p:txBody>
      </p:sp>
      <p:sp>
        <p:nvSpPr>
          <p:cNvPr id="6" name="Прямоугольник 5"/>
          <p:cNvSpPr/>
          <p:nvPr/>
        </p:nvSpPr>
        <p:spPr>
          <a:xfrm>
            <a:off x="8262657" y="1725236"/>
            <a:ext cx="1816100" cy="430887"/>
          </a:xfrm>
          <a:prstGeom prst="rect">
            <a:avLst/>
          </a:prstGeom>
        </p:spPr>
        <p:txBody>
          <a:bodyPr wrap="square">
            <a:spAutoFit/>
          </a:bodyPr>
          <a:lstStyle/>
          <a:p>
            <a:pPr algn="ctr">
              <a:spcAft>
                <a:spcPts val="0"/>
              </a:spcAft>
            </a:pPr>
            <a:r>
              <a:rPr lang="ru-RU" sz="1100" b="1" kern="150" dirty="0">
                <a:solidFill>
                  <a:srgbClr val="0070C0"/>
                </a:solidFill>
                <a:latin typeface="Georgia" panose="02040502050405020303" pitchFamily="18" charset="0"/>
                <a:ea typeface="Arial" panose="020B0604020202020204" pitchFamily="34" charset="0"/>
              </a:rPr>
              <a:t>Индивидуальный предприниматель</a:t>
            </a:r>
            <a:endParaRPr lang="ru-RU" sz="1100" kern="150" dirty="0">
              <a:solidFill>
                <a:srgbClr val="0070C0"/>
              </a:solidFill>
              <a:effectLst/>
              <a:latin typeface="Georgia" panose="02040502050405020303" pitchFamily="18" charset="0"/>
              <a:ea typeface="Arial" panose="020B0604020202020204" pitchFamily="34" charset="0"/>
            </a:endParaRPr>
          </a:p>
        </p:txBody>
      </p:sp>
      <p:cxnSp>
        <p:nvCxnSpPr>
          <p:cNvPr id="30" name="Прямая соединительная линия 29"/>
          <p:cNvCxnSpPr/>
          <p:nvPr/>
        </p:nvCxnSpPr>
        <p:spPr>
          <a:xfrm>
            <a:off x="650929" y="1682585"/>
            <a:ext cx="660" cy="4573178"/>
          </a:xfrm>
          <a:prstGeom prst="line">
            <a:avLst/>
          </a:prstGeom>
          <a:noFill/>
          <a:ln w="6350" cap="flat" cmpd="sng" algn="ctr">
            <a:solidFill>
              <a:srgbClr val="4472C4">
                <a:lumMod val="50000"/>
              </a:srgbClr>
            </a:solidFill>
            <a:prstDash val="solid"/>
            <a:miter lim="800000"/>
          </a:ln>
          <a:effectLst/>
        </p:spPr>
      </p:cxnSp>
      <p:cxnSp>
        <p:nvCxnSpPr>
          <p:cNvPr id="31" name="Прямая соединительная линия 30"/>
          <p:cNvCxnSpPr/>
          <p:nvPr/>
        </p:nvCxnSpPr>
        <p:spPr>
          <a:xfrm>
            <a:off x="11666908" y="1664754"/>
            <a:ext cx="0" cy="4463126"/>
          </a:xfrm>
          <a:prstGeom prst="line">
            <a:avLst/>
          </a:prstGeom>
          <a:noFill/>
          <a:ln w="6350" cap="flat" cmpd="sng" algn="ctr">
            <a:solidFill>
              <a:srgbClr val="4472C4">
                <a:lumMod val="50000"/>
              </a:srgbClr>
            </a:solidFill>
            <a:prstDash val="solid"/>
            <a:miter lim="800000"/>
          </a:ln>
          <a:effectLst/>
        </p:spPr>
      </p:cxnSp>
      <p:cxnSp>
        <p:nvCxnSpPr>
          <p:cNvPr id="32" name="Прямая со стрелкой 31"/>
          <p:cNvCxnSpPr/>
          <p:nvPr/>
        </p:nvCxnSpPr>
        <p:spPr>
          <a:xfrm>
            <a:off x="622472" y="2690318"/>
            <a:ext cx="497525" cy="5712"/>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3" name="Прямая со стрелкой 32"/>
          <p:cNvCxnSpPr/>
          <p:nvPr/>
        </p:nvCxnSpPr>
        <p:spPr>
          <a:xfrm>
            <a:off x="652002" y="3200651"/>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4" name="Прямая со стрелкой 33"/>
          <p:cNvCxnSpPr/>
          <p:nvPr/>
        </p:nvCxnSpPr>
        <p:spPr>
          <a:xfrm>
            <a:off x="652002" y="3761742"/>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5" name="Прямая со стрелкой 34"/>
          <p:cNvCxnSpPr/>
          <p:nvPr/>
        </p:nvCxnSpPr>
        <p:spPr>
          <a:xfrm>
            <a:off x="638175" y="4203270"/>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6" name="Прямая со стрелкой 35"/>
          <p:cNvCxnSpPr/>
          <p:nvPr/>
        </p:nvCxnSpPr>
        <p:spPr>
          <a:xfrm>
            <a:off x="638174" y="4662258"/>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7" name="Прямая со стрелкой 36"/>
          <p:cNvCxnSpPr/>
          <p:nvPr/>
        </p:nvCxnSpPr>
        <p:spPr>
          <a:xfrm>
            <a:off x="622474" y="5211568"/>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8" name="Прямая со стрелкой 37"/>
          <p:cNvCxnSpPr/>
          <p:nvPr/>
        </p:nvCxnSpPr>
        <p:spPr>
          <a:xfrm>
            <a:off x="638174" y="5751318"/>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9" name="Прямая со стрелкой 38"/>
          <p:cNvCxnSpPr/>
          <p:nvPr/>
        </p:nvCxnSpPr>
        <p:spPr>
          <a:xfrm>
            <a:off x="651589" y="6255763"/>
            <a:ext cx="438879" cy="11006"/>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0" name="Прямая со стрелкой 39"/>
          <p:cNvCxnSpPr/>
          <p:nvPr/>
        </p:nvCxnSpPr>
        <p:spPr>
          <a:xfrm flipH="1" flipV="1">
            <a:off x="11219180" y="2634231"/>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1" name="Прямая со стрелкой 40"/>
          <p:cNvCxnSpPr/>
          <p:nvPr/>
        </p:nvCxnSpPr>
        <p:spPr>
          <a:xfrm flipH="1" flipV="1">
            <a:off x="11198913" y="3322691"/>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2" name="Прямая со стрелкой 41"/>
          <p:cNvCxnSpPr/>
          <p:nvPr/>
        </p:nvCxnSpPr>
        <p:spPr>
          <a:xfrm flipH="1" flipV="1">
            <a:off x="11198914" y="3994703"/>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3" name="Прямая со стрелкой 42"/>
          <p:cNvCxnSpPr/>
          <p:nvPr/>
        </p:nvCxnSpPr>
        <p:spPr>
          <a:xfrm flipH="1" flipV="1">
            <a:off x="11211267" y="5402521"/>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4" name="Прямая со стрелкой 43"/>
          <p:cNvCxnSpPr/>
          <p:nvPr/>
        </p:nvCxnSpPr>
        <p:spPr>
          <a:xfrm flipH="1" flipV="1">
            <a:off x="11211267" y="4781117"/>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5" name="Прямая со стрелкой 44"/>
          <p:cNvCxnSpPr/>
          <p:nvPr/>
        </p:nvCxnSpPr>
        <p:spPr>
          <a:xfrm flipH="1" flipV="1">
            <a:off x="11211267" y="6127880"/>
            <a:ext cx="467995" cy="0"/>
          </a:xfrm>
          <a:prstGeom prst="straightConnector1">
            <a:avLst/>
          </a:prstGeom>
          <a:noFill/>
          <a:ln w="6350" cap="flat" cmpd="sng" algn="ctr">
            <a:solidFill>
              <a:srgbClr val="4472C4">
                <a:lumMod val="50000"/>
              </a:srgbClr>
            </a:solidFill>
            <a:prstDash val="solid"/>
            <a:miter lim="800000"/>
            <a:tailEnd type="triangle"/>
          </a:ln>
          <a:effectLst/>
        </p:spPr>
      </p:cxnSp>
      <p:sp>
        <p:nvSpPr>
          <p:cNvPr id="29" name="Прямоугольник 28"/>
          <p:cNvSpPr/>
          <p:nvPr/>
        </p:nvSpPr>
        <p:spPr>
          <a:xfrm>
            <a:off x="1912417" y="2559513"/>
            <a:ext cx="570989"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ИНН</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46" name="Прямоугольник 45"/>
          <p:cNvSpPr/>
          <p:nvPr/>
        </p:nvSpPr>
        <p:spPr>
          <a:xfrm>
            <a:off x="1934815" y="2978093"/>
            <a:ext cx="558166"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ФИО</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47" name="Прямоугольник 46"/>
          <p:cNvSpPr/>
          <p:nvPr/>
        </p:nvSpPr>
        <p:spPr>
          <a:xfrm>
            <a:off x="1788169" y="3523028"/>
            <a:ext cx="3312124"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Адрес места жительства, почтовый адрес</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48" name="Прямоугольник 47"/>
          <p:cNvSpPr/>
          <p:nvPr/>
        </p:nvSpPr>
        <p:spPr>
          <a:xfrm>
            <a:off x="1860381" y="3993130"/>
            <a:ext cx="2441694"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Номер контактного телефона</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49" name="Прямоугольник 48"/>
          <p:cNvSpPr/>
          <p:nvPr/>
        </p:nvSpPr>
        <p:spPr>
          <a:xfrm>
            <a:off x="1685147" y="4400959"/>
            <a:ext cx="3678657" cy="430887"/>
          </a:xfrm>
          <a:prstGeom prst="rect">
            <a:avLst/>
          </a:prstGeom>
        </p:spPr>
        <p:txBody>
          <a:bodyPr wrap="squar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Паспортные данные или иного документа, удостоверяющего личность </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0" name="Прямоугольник 49"/>
          <p:cNvSpPr/>
          <p:nvPr/>
        </p:nvSpPr>
        <p:spPr>
          <a:xfrm>
            <a:off x="1786507" y="5050992"/>
            <a:ext cx="3575018"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Дата постановки на учет в налоговом органе</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1" name="Прямоугольник 50"/>
          <p:cNvSpPr/>
          <p:nvPr/>
        </p:nvSpPr>
        <p:spPr>
          <a:xfrm>
            <a:off x="1992628" y="5597650"/>
            <a:ext cx="2177199"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Адрес электронной почты</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2" name="Прямоугольник 51"/>
          <p:cNvSpPr/>
          <p:nvPr/>
        </p:nvSpPr>
        <p:spPr>
          <a:xfrm>
            <a:off x="1788169" y="6040320"/>
            <a:ext cx="4242190" cy="430887"/>
          </a:xfrm>
          <a:prstGeom prst="rect">
            <a:avLst/>
          </a:prstGeom>
        </p:spPr>
        <p:txBody>
          <a:bodyPr wrap="squar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Информация о применении физлицом спецрежима "Налог на профессиональный доход"</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3" name="Прямоугольник 52"/>
          <p:cNvSpPr/>
          <p:nvPr/>
        </p:nvSpPr>
        <p:spPr>
          <a:xfrm>
            <a:off x="9317555" y="2503344"/>
            <a:ext cx="877163"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ОГРНИП</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4" name="Прямоугольник 53"/>
          <p:cNvSpPr/>
          <p:nvPr/>
        </p:nvSpPr>
        <p:spPr>
          <a:xfrm>
            <a:off x="8706147" y="3085192"/>
            <a:ext cx="1667444"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Выписка из ЕГРИП</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5" name="Прямоугольник 54"/>
          <p:cNvSpPr/>
          <p:nvPr/>
        </p:nvSpPr>
        <p:spPr>
          <a:xfrm>
            <a:off x="7785543" y="3831943"/>
            <a:ext cx="2666114" cy="261610"/>
          </a:xfrm>
          <a:prstGeom prst="rect">
            <a:avLst/>
          </a:prstGeom>
        </p:spPr>
        <p:txBody>
          <a:bodyPr wrap="non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Дата регистрации в качестве ИП</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6" name="Прямоугольник 55"/>
          <p:cNvSpPr/>
          <p:nvPr/>
        </p:nvSpPr>
        <p:spPr>
          <a:xfrm>
            <a:off x="6530779" y="4503858"/>
            <a:ext cx="3842812" cy="430887"/>
          </a:xfrm>
          <a:prstGeom prst="rect">
            <a:avLst/>
          </a:prstGeom>
        </p:spPr>
        <p:txBody>
          <a:bodyPr wrap="squar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Копия документа, удостоверяющего личность в соответствии с законодательством РФ</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7" name="Прямоугольник 56"/>
          <p:cNvSpPr/>
          <p:nvPr/>
        </p:nvSpPr>
        <p:spPr>
          <a:xfrm>
            <a:off x="7309981" y="5136165"/>
            <a:ext cx="2927635" cy="600164"/>
          </a:xfrm>
          <a:prstGeom prst="rect">
            <a:avLst/>
          </a:prstGeom>
        </p:spPr>
        <p:txBody>
          <a:bodyPr wrap="squar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Сведения о принадлежности к СМСП с указанием соответствующей категории</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58" name="Прямоугольник 57"/>
          <p:cNvSpPr/>
          <p:nvPr/>
        </p:nvSpPr>
        <p:spPr>
          <a:xfrm>
            <a:off x="6797092" y="5863120"/>
            <a:ext cx="3705821" cy="600164"/>
          </a:xfrm>
          <a:prstGeom prst="rect">
            <a:avLst/>
          </a:prstGeom>
        </p:spPr>
        <p:txBody>
          <a:bodyPr wrap="square">
            <a:spAutoFit/>
          </a:bodyPr>
          <a:lstStyle/>
          <a:p>
            <a:pPr algn="ctr">
              <a:spcAft>
                <a:spcPts val="0"/>
              </a:spcAft>
            </a:pPr>
            <a:r>
              <a:rPr lang="ru-RU" sz="1100" b="1" kern="150" dirty="0">
                <a:solidFill>
                  <a:srgbClr val="01579B"/>
                </a:solidFill>
                <a:latin typeface="Georgia" panose="02040502050405020303" pitchFamily="18" charset="0"/>
                <a:ea typeface="Arial" panose="020B0604020202020204" pitchFamily="34" charset="0"/>
              </a:rPr>
              <a:t>Информация о принятии судом решения о признании ИП банкротом, о введении процедуры реализации его имущества</a:t>
            </a:r>
            <a:endParaRPr lang="ru-RU" sz="1100" kern="150" dirty="0">
              <a:solidFill>
                <a:srgbClr val="01579B"/>
              </a:solidFill>
              <a:effectLst/>
              <a:latin typeface="Georgia" panose="02040502050405020303" pitchFamily="18" charset="0"/>
              <a:ea typeface="Arial" panose="020B0604020202020204" pitchFamily="34" charset="0"/>
            </a:endParaRPr>
          </a:p>
        </p:txBody>
      </p:sp>
      <p:cxnSp>
        <p:nvCxnSpPr>
          <p:cNvPr id="135" name="Прямая соединительная линия 134"/>
          <p:cNvCxnSpPr/>
          <p:nvPr/>
        </p:nvCxnSpPr>
        <p:spPr>
          <a:xfrm flipV="1">
            <a:off x="650929" y="1682586"/>
            <a:ext cx="1867175" cy="7540"/>
          </a:xfrm>
          <a:prstGeom prst="line">
            <a:avLst/>
          </a:prstGeom>
          <a:ln w="9525">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75" name="Прямая соединительная линия 74"/>
          <p:cNvCxnSpPr/>
          <p:nvPr/>
        </p:nvCxnSpPr>
        <p:spPr>
          <a:xfrm flipV="1">
            <a:off x="9289561" y="1664754"/>
            <a:ext cx="2397614" cy="12970"/>
          </a:xfrm>
          <a:prstGeom prst="line">
            <a:avLst/>
          </a:prstGeom>
          <a:ln w="9525">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a:extLst>
              <a:ext uri="{FF2B5EF4-FFF2-40B4-BE49-F238E27FC236}">
                <a16:creationId xmlns:a16="http://schemas.microsoft.com/office/drawing/2014/main" id="{5A49EEB9-86BE-ABEE-62CE-4B5A43299C77}"/>
              </a:ext>
            </a:extLst>
          </p:cNvPr>
          <p:cNvCxnSpPr>
            <a:cxnSpLocks/>
          </p:cNvCxnSpPr>
          <p:nvPr/>
        </p:nvCxnSpPr>
        <p:spPr>
          <a:xfrm flipV="1">
            <a:off x="6530779" y="1677724"/>
            <a:ext cx="2445092" cy="8632"/>
          </a:xfrm>
          <a:prstGeom prst="line">
            <a:avLst/>
          </a:prstGeom>
          <a:ln w="9525">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a:extLst>
              <a:ext uri="{FF2B5EF4-FFF2-40B4-BE49-F238E27FC236}">
                <a16:creationId xmlns:a16="http://schemas.microsoft.com/office/drawing/2014/main" id="{60BE643D-4A5E-7427-563B-163BC22E068C}"/>
              </a:ext>
            </a:extLst>
          </p:cNvPr>
          <p:cNvCxnSpPr>
            <a:cxnSpLocks/>
          </p:cNvCxnSpPr>
          <p:nvPr/>
        </p:nvCxnSpPr>
        <p:spPr>
          <a:xfrm>
            <a:off x="6530779" y="1677724"/>
            <a:ext cx="0" cy="4589045"/>
          </a:xfrm>
          <a:prstGeom prst="line">
            <a:avLst/>
          </a:prstGeom>
          <a:noFill/>
          <a:ln w="6350" cap="flat" cmpd="sng" algn="ctr">
            <a:solidFill>
              <a:srgbClr val="4472C4">
                <a:lumMod val="50000"/>
              </a:srgbClr>
            </a:solidFill>
            <a:prstDash val="solid"/>
            <a:miter lim="800000"/>
          </a:ln>
          <a:effectLst/>
        </p:spPr>
      </p:cxnSp>
      <p:cxnSp>
        <p:nvCxnSpPr>
          <p:cNvPr id="68" name="Прямая со стрелкой 67">
            <a:extLst>
              <a:ext uri="{FF2B5EF4-FFF2-40B4-BE49-F238E27FC236}">
                <a16:creationId xmlns:a16="http://schemas.microsoft.com/office/drawing/2014/main" id="{34E86357-4323-760C-E2A9-C40A12C63C3A}"/>
              </a:ext>
            </a:extLst>
          </p:cNvPr>
          <p:cNvCxnSpPr/>
          <p:nvPr/>
        </p:nvCxnSpPr>
        <p:spPr>
          <a:xfrm flipH="1" flipV="1">
            <a:off x="6035557" y="2690318"/>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69" name="Прямая со стрелкой 68">
            <a:extLst>
              <a:ext uri="{FF2B5EF4-FFF2-40B4-BE49-F238E27FC236}">
                <a16:creationId xmlns:a16="http://schemas.microsoft.com/office/drawing/2014/main" id="{0891B7C0-33FD-ED36-613B-AAA4B1AEF707}"/>
              </a:ext>
            </a:extLst>
          </p:cNvPr>
          <p:cNvCxnSpPr/>
          <p:nvPr/>
        </p:nvCxnSpPr>
        <p:spPr>
          <a:xfrm flipH="1" flipV="1">
            <a:off x="6058160" y="3171015"/>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70" name="Прямая со стрелкой 69">
            <a:extLst>
              <a:ext uri="{FF2B5EF4-FFF2-40B4-BE49-F238E27FC236}">
                <a16:creationId xmlns:a16="http://schemas.microsoft.com/office/drawing/2014/main" id="{7AFCF20B-F45A-6935-493F-1E5A709CDB64}"/>
              </a:ext>
            </a:extLst>
          </p:cNvPr>
          <p:cNvCxnSpPr/>
          <p:nvPr/>
        </p:nvCxnSpPr>
        <p:spPr>
          <a:xfrm flipH="1" flipV="1">
            <a:off x="6035557" y="3672027"/>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71" name="Прямая со стрелкой 70">
            <a:extLst>
              <a:ext uri="{FF2B5EF4-FFF2-40B4-BE49-F238E27FC236}">
                <a16:creationId xmlns:a16="http://schemas.microsoft.com/office/drawing/2014/main" id="{9DBE4E85-B4AB-212C-BED8-5668060AEA7D}"/>
              </a:ext>
            </a:extLst>
          </p:cNvPr>
          <p:cNvCxnSpPr/>
          <p:nvPr/>
        </p:nvCxnSpPr>
        <p:spPr>
          <a:xfrm flipH="1" flipV="1">
            <a:off x="6062783" y="4174969"/>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72" name="Прямая со стрелкой 71">
            <a:extLst>
              <a:ext uri="{FF2B5EF4-FFF2-40B4-BE49-F238E27FC236}">
                <a16:creationId xmlns:a16="http://schemas.microsoft.com/office/drawing/2014/main" id="{01A15316-D967-C263-4D59-BDA8E1D81214}"/>
              </a:ext>
            </a:extLst>
          </p:cNvPr>
          <p:cNvCxnSpPr/>
          <p:nvPr/>
        </p:nvCxnSpPr>
        <p:spPr>
          <a:xfrm flipH="1" flipV="1">
            <a:off x="6063604" y="4602849"/>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73" name="Прямая со стрелкой 72">
            <a:extLst>
              <a:ext uri="{FF2B5EF4-FFF2-40B4-BE49-F238E27FC236}">
                <a16:creationId xmlns:a16="http://schemas.microsoft.com/office/drawing/2014/main" id="{9D184397-75F5-1C7B-CC72-5A023E08D3F8}"/>
              </a:ext>
            </a:extLst>
          </p:cNvPr>
          <p:cNvCxnSpPr/>
          <p:nvPr/>
        </p:nvCxnSpPr>
        <p:spPr>
          <a:xfrm flipH="1" flipV="1">
            <a:off x="6062784" y="5202931"/>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74" name="Прямая со стрелкой 73">
            <a:extLst>
              <a:ext uri="{FF2B5EF4-FFF2-40B4-BE49-F238E27FC236}">
                <a16:creationId xmlns:a16="http://schemas.microsoft.com/office/drawing/2014/main" id="{2890E0FA-04B6-5A44-08FE-46752E95CD6C}"/>
              </a:ext>
            </a:extLst>
          </p:cNvPr>
          <p:cNvCxnSpPr/>
          <p:nvPr/>
        </p:nvCxnSpPr>
        <p:spPr>
          <a:xfrm flipH="1" flipV="1">
            <a:off x="6062784" y="5722302"/>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76" name="Прямая со стрелкой 75">
            <a:extLst>
              <a:ext uri="{FF2B5EF4-FFF2-40B4-BE49-F238E27FC236}">
                <a16:creationId xmlns:a16="http://schemas.microsoft.com/office/drawing/2014/main" id="{23B30796-3F82-9BA5-EE9E-7BEDFFAC1C27}"/>
              </a:ext>
            </a:extLst>
          </p:cNvPr>
          <p:cNvCxnSpPr/>
          <p:nvPr/>
        </p:nvCxnSpPr>
        <p:spPr>
          <a:xfrm flipH="1" flipV="1">
            <a:off x="6096000" y="6255763"/>
            <a:ext cx="467995" cy="0"/>
          </a:xfrm>
          <a:prstGeom prst="straightConnector1">
            <a:avLst/>
          </a:prstGeom>
          <a:noFill/>
          <a:ln w="6350" cap="flat" cmpd="sng" algn="ctr">
            <a:solidFill>
              <a:srgbClr val="4472C4">
                <a:lumMod val="50000"/>
              </a:srgbClr>
            </a:solidFill>
            <a:prstDash val="solid"/>
            <a:miter lim="800000"/>
            <a:tailEnd type="triangle"/>
          </a:ln>
          <a:effectLst/>
        </p:spPr>
      </p:cxnSp>
    </p:spTree>
    <p:extLst>
      <p:ext uri="{BB962C8B-B14F-4D97-AF65-F5344CB8AC3E}">
        <p14:creationId xmlns:p14="http://schemas.microsoft.com/office/powerpoint/2010/main" val="100720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00" dirty="0">
              <a:solidFill>
                <a:srgbClr val="077ED7"/>
              </a:solidFill>
              <a:latin typeface="Georgia" panose="02040502050405020303" pitchFamily="18" charset="0"/>
            </a:endParaRPr>
          </a:p>
        </p:txBody>
      </p:sp>
      <p:pic>
        <p:nvPicPr>
          <p:cNvPr id="5" name="Рисунок 4" descr="Портфель"/>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03511" y="237626"/>
            <a:ext cx="561975" cy="561975"/>
          </a:xfrm>
          <a:prstGeom prst="rect">
            <a:avLst/>
          </a:prstGeom>
        </p:spPr>
      </p:pic>
      <p:sp>
        <p:nvSpPr>
          <p:cNvPr id="3" name="Прямоугольник 2"/>
          <p:cNvSpPr/>
          <p:nvPr/>
        </p:nvSpPr>
        <p:spPr>
          <a:xfrm>
            <a:off x="2739084" y="310579"/>
            <a:ext cx="7790507" cy="584775"/>
          </a:xfrm>
          <a:prstGeom prst="rect">
            <a:avLst/>
          </a:prstGeom>
        </p:spPr>
        <p:txBody>
          <a:bodyPr wrap="square">
            <a:spAutoFit/>
          </a:bodyPr>
          <a:lstStyle/>
          <a:p>
            <a:pPr algn="ctr">
              <a:spcAft>
                <a:spcPts val="0"/>
              </a:spcAft>
            </a:pPr>
            <a:r>
              <a:rPr lang="ru-RU" sz="1600" b="1" kern="150" dirty="0">
                <a:solidFill>
                  <a:srgbClr val="01579B"/>
                </a:solidFill>
                <a:latin typeface="Georgia" panose="02040502050405020303" pitchFamily="18" charset="0"/>
                <a:ea typeface="Arial" panose="020B0604020202020204" pitchFamily="34" charset="0"/>
              </a:rPr>
              <a:t>Документы и сведения, необходимые для регистрации</a:t>
            </a:r>
          </a:p>
          <a:p>
            <a:pPr algn="ctr">
              <a:spcAft>
                <a:spcPts val="0"/>
              </a:spcAft>
            </a:pPr>
            <a:r>
              <a:rPr lang="ru-RU" sz="1600" b="1" kern="150" dirty="0">
                <a:solidFill>
                  <a:srgbClr val="01579B"/>
                </a:solidFill>
                <a:latin typeface="Georgia" panose="02040502050405020303" pitchFamily="18" charset="0"/>
                <a:ea typeface="Arial" panose="020B0604020202020204" pitchFamily="34" charset="0"/>
              </a:rPr>
              <a:t>в ЕИС юридическим лицам</a:t>
            </a:r>
            <a:endParaRPr lang="ru-RU" sz="1600" kern="150" dirty="0">
              <a:solidFill>
                <a:srgbClr val="01579B"/>
              </a:solidFill>
              <a:latin typeface="Georgia" panose="02040502050405020303" pitchFamily="18" charset="0"/>
              <a:ea typeface="Arial" panose="020B0604020202020204" pitchFamily="34" charset="0"/>
            </a:endParaRPr>
          </a:p>
        </p:txBody>
      </p:sp>
      <p:pic>
        <p:nvPicPr>
          <p:cNvPr id="7" name="Рисунок 6" descr="Здание"/>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962" y="862353"/>
            <a:ext cx="539750" cy="539750"/>
          </a:xfrm>
          <a:prstGeom prst="rect">
            <a:avLst/>
          </a:prstGeom>
        </p:spPr>
      </p:pic>
      <p:sp>
        <p:nvSpPr>
          <p:cNvPr id="4" name="Прямоугольник 3"/>
          <p:cNvSpPr/>
          <p:nvPr/>
        </p:nvSpPr>
        <p:spPr>
          <a:xfrm>
            <a:off x="350418" y="919576"/>
            <a:ext cx="2286000" cy="415498"/>
          </a:xfrm>
          <a:prstGeom prst="rect">
            <a:avLst/>
          </a:prstGeom>
        </p:spPr>
        <p:txBody>
          <a:bodyPr wrap="square">
            <a:spAutoFit/>
          </a:bodyPr>
          <a:lstStyle/>
          <a:p>
            <a:pPr algn="ctr">
              <a:spcAft>
                <a:spcPts val="0"/>
              </a:spcAft>
            </a:pPr>
            <a:r>
              <a:rPr lang="ru-RU" sz="1050" b="1" kern="150" dirty="0">
                <a:solidFill>
                  <a:srgbClr val="077ED7"/>
                </a:solidFill>
                <a:latin typeface="Georgia" panose="02040502050405020303" pitchFamily="18" charset="0"/>
                <a:ea typeface="Arial" panose="020B0604020202020204" pitchFamily="34" charset="0"/>
              </a:rPr>
              <a:t>Юридическое</a:t>
            </a:r>
            <a:br>
              <a:rPr lang="ru-RU" sz="1050" b="1" kern="150" dirty="0">
                <a:solidFill>
                  <a:srgbClr val="077ED7"/>
                </a:solidFill>
                <a:latin typeface="Georgia" panose="02040502050405020303" pitchFamily="18" charset="0"/>
                <a:ea typeface="Arial" panose="020B0604020202020204" pitchFamily="34" charset="0"/>
              </a:rPr>
            </a:br>
            <a:r>
              <a:rPr lang="ru-RU" sz="1050" b="1" kern="150" dirty="0">
                <a:solidFill>
                  <a:srgbClr val="077ED7"/>
                </a:solidFill>
                <a:latin typeface="Georgia" panose="02040502050405020303" pitchFamily="18" charset="0"/>
                <a:ea typeface="Arial" panose="020B0604020202020204" pitchFamily="34" charset="0"/>
              </a:rPr>
              <a:t>лицо</a:t>
            </a:r>
            <a:endParaRPr lang="ru-RU" sz="1050" kern="150" dirty="0">
              <a:solidFill>
                <a:srgbClr val="077ED7"/>
              </a:solidFill>
              <a:effectLst/>
              <a:latin typeface="Georgia" panose="02040502050405020303" pitchFamily="18" charset="0"/>
              <a:ea typeface="Arial" panose="020B0604020202020204" pitchFamily="34" charset="0"/>
            </a:endParaRPr>
          </a:p>
        </p:txBody>
      </p:sp>
      <p:cxnSp>
        <p:nvCxnSpPr>
          <p:cNvPr id="11" name="Прямая соединительная линия 10"/>
          <p:cNvCxnSpPr/>
          <p:nvPr/>
        </p:nvCxnSpPr>
        <p:spPr>
          <a:xfrm flipH="1">
            <a:off x="580816" y="1279859"/>
            <a:ext cx="4597" cy="4487766"/>
          </a:xfrm>
          <a:prstGeom prst="line">
            <a:avLst/>
          </a:prstGeom>
          <a:noFill/>
          <a:ln w="6350" cap="flat" cmpd="sng" algn="ctr">
            <a:solidFill>
              <a:srgbClr val="4472C4">
                <a:lumMod val="50000"/>
              </a:srgbClr>
            </a:solidFill>
            <a:prstDash val="solid"/>
            <a:miter lim="800000"/>
          </a:ln>
          <a:effectLst/>
        </p:spPr>
      </p:cxnSp>
      <p:cxnSp>
        <p:nvCxnSpPr>
          <p:cNvPr id="12" name="Прямая со стрелкой 11"/>
          <p:cNvCxnSpPr/>
          <p:nvPr/>
        </p:nvCxnSpPr>
        <p:spPr>
          <a:xfrm>
            <a:off x="573153" y="2143688"/>
            <a:ext cx="497525" cy="5712"/>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3" name="Прямая со стрелкой 12"/>
          <p:cNvCxnSpPr/>
          <p:nvPr/>
        </p:nvCxnSpPr>
        <p:spPr>
          <a:xfrm>
            <a:off x="585412" y="2817685"/>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4" name="Прямая со стрелкой 13"/>
          <p:cNvCxnSpPr/>
          <p:nvPr/>
        </p:nvCxnSpPr>
        <p:spPr>
          <a:xfrm>
            <a:off x="571686" y="3484334"/>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5" name="Прямая со стрелкой 14"/>
          <p:cNvCxnSpPr/>
          <p:nvPr/>
        </p:nvCxnSpPr>
        <p:spPr>
          <a:xfrm>
            <a:off x="587917" y="4140429"/>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6" name="Прямая со стрелкой 15"/>
          <p:cNvCxnSpPr/>
          <p:nvPr/>
        </p:nvCxnSpPr>
        <p:spPr>
          <a:xfrm>
            <a:off x="608197" y="4925282"/>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7" name="Прямая со стрелкой 16"/>
          <p:cNvCxnSpPr/>
          <p:nvPr/>
        </p:nvCxnSpPr>
        <p:spPr>
          <a:xfrm>
            <a:off x="587917" y="5758382"/>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6" name="Прямая соединительная линия 25"/>
          <p:cNvCxnSpPr/>
          <p:nvPr/>
        </p:nvCxnSpPr>
        <p:spPr>
          <a:xfrm flipH="1">
            <a:off x="4459928" y="1705025"/>
            <a:ext cx="7406" cy="3903814"/>
          </a:xfrm>
          <a:prstGeom prst="line">
            <a:avLst/>
          </a:prstGeom>
          <a:noFill/>
          <a:ln w="6350" cap="flat" cmpd="sng" algn="ctr">
            <a:solidFill>
              <a:srgbClr val="4472C4">
                <a:lumMod val="50000"/>
              </a:srgbClr>
            </a:solidFill>
            <a:prstDash val="solid"/>
            <a:miter lim="800000"/>
          </a:ln>
          <a:effectLst/>
        </p:spPr>
      </p:cxnSp>
      <p:cxnSp>
        <p:nvCxnSpPr>
          <p:cNvPr id="27" name="Прямая со стрелкой 26"/>
          <p:cNvCxnSpPr/>
          <p:nvPr/>
        </p:nvCxnSpPr>
        <p:spPr>
          <a:xfrm>
            <a:off x="4482780" y="2109712"/>
            <a:ext cx="497525" cy="5712"/>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8" name="Прямая со стрелкой 27"/>
          <p:cNvCxnSpPr/>
          <p:nvPr/>
        </p:nvCxnSpPr>
        <p:spPr>
          <a:xfrm>
            <a:off x="4500060" y="2797657"/>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9" name="Прямая со стрелкой 28"/>
          <p:cNvCxnSpPr/>
          <p:nvPr/>
        </p:nvCxnSpPr>
        <p:spPr>
          <a:xfrm>
            <a:off x="4482780" y="3593983"/>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0" name="Прямая со стрелкой 29"/>
          <p:cNvCxnSpPr/>
          <p:nvPr/>
        </p:nvCxnSpPr>
        <p:spPr>
          <a:xfrm>
            <a:off x="4459928" y="4303402"/>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1" name="Прямая со стрелкой 30"/>
          <p:cNvCxnSpPr/>
          <p:nvPr/>
        </p:nvCxnSpPr>
        <p:spPr>
          <a:xfrm>
            <a:off x="4470489" y="5604314"/>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2" name="Прямая соединительная линия 31"/>
          <p:cNvCxnSpPr/>
          <p:nvPr/>
        </p:nvCxnSpPr>
        <p:spPr>
          <a:xfrm>
            <a:off x="8828024" y="1674053"/>
            <a:ext cx="8746" cy="4378515"/>
          </a:xfrm>
          <a:prstGeom prst="line">
            <a:avLst/>
          </a:prstGeom>
          <a:noFill/>
          <a:ln w="6350" cap="flat" cmpd="sng" algn="ctr">
            <a:solidFill>
              <a:srgbClr val="4472C4">
                <a:lumMod val="50000"/>
              </a:srgbClr>
            </a:solidFill>
            <a:prstDash val="solid"/>
            <a:miter lim="800000"/>
          </a:ln>
          <a:effectLst/>
        </p:spPr>
      </p:cxnSp>
      <p:cxnSp>
        <p:nvCxnSpPr>
          <p:cNvPr id="33" name="Прямая со стрелкой 32"/>
          <p:cNvCxnSpPr/>
          <p:nvPr/>
        </p:nvCxnSpPr>
        <p:spPr>
          <a:xfrm>
            <a:off x="8815453" y="2054471"/>
            <a:ext cx="497525" cy="5712"/>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4" name="Прямая со стрелкой 33"/>
          <p:cNvCxnSpPr/>
          <p:nvPr/>
        </p:nvCxnSpPr>
        <p:spPr>
          <a:xfrm>
            <a:off x="8830217" y="2925634"/>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5" name="Прямая со стрелкой 34"/>
          <p:cNvCxnSpPr/>
          <p:nvPr/>
        </p:nvCxnSpPr>
        <p:spPr>
          <a:xfrm>
            <a:off x="8806145" y="3842699"/>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6" name="Прямая со стрелкой 35"/>
          <p:cNvCxnSpPr/>
          <p:nvPr/>
        </p:nvCxnSpPr>
        <p:spPr>
          <a:xfrm>
            <a:off x="8830217" y="4754603"/>
            <a:ext cx="467995" cy="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7" name="Прямая со стрелкой 36"/>
          <p:cNvCxnSpPr/>
          <p:nvPr/>
        </p:nvCxnSpPr>
        <p:spPr>
          <a:xfrm>
            <a:off x="8844983" y="6052568"/>
            <a:ext cx="467995" cy="0"/>
          </a:xfrm>
          <a:prstGeom prst="straightConnector1">
            <a:avLst/>
          </a:prstGeom>
          <a:noFill/>
          <a:ln w="6350" cap="flat" cmpd="sng" algn="ctr">
            <a:solidFill>
              <a:srgbClr val="4472C4">
                <a:lumMod val="50000"/>
              </a:srgbClr>
            </a:solidFill>
            <a:prstDash val="solid"/>
            <a:miter lim="800000"/>
            <a:tailEnd type="triangle"/>
          </a:ln>
          <a:effectLst/>
        </p:spPr>
      </p:cxnSp>
      <p:pic>
        <p:nvPicPr>
          <p:cNvPr id="38" name="Рисунок 37" descr="Диплом"/>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7054" y="1928716"/>
            <a:ext cx="431800" cy="431800"/>
          </a:xfrm>
          <a:prstGeom prst="rect">
            <a:avLst/>
          </a:prstGeom>
        </p:spPr>
      </p:pic>
      <p:pic>
        <p:nvPicPr>
          <p:cNvPr id="39" name="Рисунок 38" descr="Дом"/>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30052" y="2528646"/>
            <a:ext cx="503555" cy="503555"/>
          </a:xfrm>
          <a:prstGeom prst="rect">
            <a:avLst/>
          </a:prstGeom>
        </p:spPr>
      </p:pic>
      <p:pic>
        <p:nvPicPr>
          <p:cNvPr id="40" name="Рисунок 39" descr="Информация"/>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2315" y="3283094"/>
            <a:ext cx="431800" cy="431800"/>
          </a:xfrm>
          <a:prstGeom prst="rect">
            <a:avLst/>
          </a:prstGeom>
        </p:spPr>
      </p:pic>
      <p:pic>
        <p:nvPicPr>
          <p:cNvPr id="41" name="Рисунок 40" descr="Доска-планшет"/>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67054" y="3937659"/>
            <a:ext cx="431800" cy="431800"/>
          </a:xfrm>
          <a:prstGeom prst="rect">
            <a:avLst/>
          </a:prstGeom>
        </p:spPr>
      </p:pic>
      <p:pic>
        <p:nvPicPr>
          <p:cNvPr id="42" name="Рисунок 41" descr="Окно браузера"/>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56206" y="4709382"/>
            <a:ext cx="431800" cy="431800"/>
          </a:xfrm>
          <a:prstGeom prst="rect">
            <a:avLst/>
          </a:prstGeom>
        </p:spPr>
      </p:pic>
      <p:pic>
        <p:nvPicPr>
          <p:cNvPr id="6145" name="Рисунок 2" descr="Контрольный список"/>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19452" y="5551725"/>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Рисунок 5" descr="Земля"/>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382355" y="5836668"/>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Рисунок 8" descr="Значок сотрудника"/>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028714" y="5342629"/>
            <a:ext cx="468313" cy="468313"/>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7"/>
          <p:cNvSpPr>
            <a:spLocks noChangeArrowheads="1"/>
          </p:cNvSpPr>
          <p:nvPr/>
        </p:nvSpPr>
        <p:spPr bwMode="auto">
          <a:xfrm>
            <a:off x="2984500" y="-15931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1000">
              <a:solidFill>
                <a:srgbClr val="077ED7"/>
              </a:solidFill>
              <a:latin typeface="Georgia" panose="02040502050405020303" pitchFamily="18" charset="0"/>
            </a:endParaRPr>
          </a:p>
        </p:txBody>
      </p:sp>
      <p:sp>
        <p:nvSpPr>
          <p:cNvPr id="43" name="Rectangle 8"/>
          <p:cNvSpPr>
            <a:spLocks noChangeArrowheads="1"/>
          </p:cNvSpPr>
          <p:nvPr/>
        </p:nvSpPr>
        <p:spPr bwMode="auto">
          <a:xfrm>
            <a:off x="2984500" y="-1364510"/>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1000">
              <a:solidFill>
                <a:srgbClr val="077ED7"/>
              </a:solidFill>
              <a:latin typeface="Georgia" panose="02040502050405020303" pitchFamily="18" charset="0"/>
            </a:endParaRPr>
          </a:p>
        </p:txBody>
      </p:sp>
      <p:pic>
        <p:nvPicPr>
          <p:cNvPr id="51" name="Рисунок 50" descr="Собрание"/>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071746" y="4087502"/>
            <a:ext cx="431800" cy="431800"/>
          </a:xfrm>
          <a:prstGeom prst="rect">
            <a:avLst/>
          </a:prstGeom>
        </p:spPr>
      </p:pic>
      <p:pic>
        <p:nvPicPr>
          <p:cNvPr id="52" name="Рисунок 51" descr="Контракт"/>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087657" y="3387194"/>
            <a:ext cx="395605" cy="395605"/>
          </a:xfrm>
          <a:prstGeom prst="rect">
            <a:avLst/>
          </a:prstGeom>
        </p:spPr>
      </p:pic>
      <p:pic>
        <p:nvPicPr>
          <p:cNvPr id="53" name="Рисунок 52" descr="Телефонная трубка"/>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129921" y="1952630"/>
            <a:ext cx="359410" cy="359410"/>
          </a:xfrm>
          <a:prstGeom prst="rect">
            <a:avLst/>
          </a:prstGeom>
        </p:spPr>
      </p:pic>
      <p:pic>
        <p:nvPicPr>
          <p:cNvPr id="6153" name="Рисунок 10" descr="Конференц-зал"/>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092554" y="2571020"/>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Рисунок 14" descr="Папка"/>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411636" y="2709734"/>
            <a:ext cx="431800" cy="431800"/>
          </a:xfrm>
          <a:prstGeom prst="rect">
            <a:avLst/>
          </a:prstGeom>
          <a:noFill/>
          <a:extLst>
            <a:ext uri="{909E8E84-426E-40DD-AFC4-6F175D3DCCD1}">
              <a14:hiddenFill xmlns:a14="http://schemas.microsoft.com/office/drawing/2010/main">
                <a:solidFill>
                  <a:srgbClr val="FFFFFF"/>
                </a:solidFill>
              </a14:hiddenFill>
            </a:ext>
          </a:extLst>
        </p:spPr>
      </p:pic>
      <p:sp>
        <p:nvSpPr>
          <p:cNvPr id="44" name="Прямоугольник 4"/>
          <p:cNvSpPr>
            <a:spLocks noChangeArrowheads="1"/>
          </p:cNvSpPr>
          <p:nvPr/>
        </p:nvSpPr>
        <p:spPr bwMode="auto">
          <a:xfrm>
            <a:off x="1774625" y="2586895"/>
            <a:ext cx="192891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zh-CN" sz="1000" b="1" i="0" u="none" strike="noStrike" cap="none" normalizeH="0" baseline="0" dirty="0">
                <a:ln>
                  <a:noFill/>
                </a:ln>
                <a:solidFill>
                  <a:srgbClr val="077ED7"/>
                </a:solidFill>
                <a:effectLst/>
                <a:latin typeface="Georgia" panose="02040502050405020303" pitchFamily="18" charset="0"/>
                <a:ea typeface="Arial" panose="020B0604020202020204" pitchFamily="34" charset="0"/>
                <a:cs typeface="Times New Roman" panose="02020603050405020304" pitchFamily="18" charset="0"/>
              </a:rPr>
              <a:t>Адрес в пределах места нахождения</a:t>
            </a:r>
            <a:endParaRPr kumimoji="0" lang="ru-RU" altLang="zh-CN" sz="1000" b="0" i="0" u="none" strike="noStrike" cap="none" normalizeH="0" baseline="0" dirty="0">
              <a:ln>
                <a:noFill/>
              </a:ln>
              <a:solidFill>
                <a:srgbClr val="077ED7"/>
              </a:solidFill>
              <a:effectLst/>
              <a:latin typeface="Georgia" panose="02040502050405020303" pitchFamily="18" charset="0"/>
            </a:endParaRPr>
          </a:p>
        </p:txBody>
      </p:sp>
      <p:sp>
        <p:nvSpPr>
          <p:cNvPr id="45" name="Rectangle 12"/>
          <p:cNvSpPr>
            <a:spLocks noChangeArrowheads="1"/>
          </p:cNvSpPr>
          <p:nvPr/>
        </p:nvSpPr>
        <p:spPr bwMode="auto">
          <a:xfrm>
            <a:off x="9722031" y="2574971"/>
            <a:ext cx="20955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zh-CN" sz="1000" b="1" i="0" u="none" strike="noStrike" cap="none" normalizeH="0" baseline="0" dirty="0">
                <a:ln>
                  <a:noFill/>
                </a:ln>
                <a:solidFill>
                  <a:srgbClr val="077ED7"/>
                </a:solidFill>
                <a:effectLst/>
                <a:latin typeface="Georgia" panose="02040502050405020303" pitchFamily="18" charset="0"/>
                <a:ea typeface="Arial" panose="020B0604020202020204" pitchFamily="34" charset="0"/>
                <a:cs typeface="Times New Roman" panose="02020603050405020304" pitchFamily="18" charset="0"/>
              </a:rPr>
              <a:t>Декларация о принадлежности участника закупки к организации инвалидов</a:t>
            </a:r>
            <a:endParaRPr kumimoji="0" lang="ru-RU" altLang="zh-CN" sz="1000" b="0" i="0" u="none" strike="noStrike" cap="none" normalizeH="0" baseline="0" dirty="0">
              <a:ln>
                <a:noFill/>
              </a:ln>
              <a:solidFill>
                <a:srgbClr val="077ED7"/>
              </a:solidFill>
              <a:effectLst/>
              <a:latin typeface="Georgia" panose="02040502050405020303" pitchFamily="18" charset="0"/>
            </a:endParaRPr>
          </a:p>
        </p:txBody>
      </p:sp>
      <p:sp>
        <p:nvSpPr>
          <p:cNvPr id="49" name="Rectangle 14"/>
          <p:cNvSpPr>
            <a:spLocks noChangeArrowheads="1"/>
          </p:cNvSpPr>
          <p:nvPr/>
        </p:nvSpPr>
        <p:spPr bwMode="auto">
          <a:xfrm>
            <a:off x="766950" y="-1419867"/>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1000">
              <a:solidFill>
                <a:srgbClr val="077ED7"/>
              </a:solidFill>
              <a:latin typeface="Georgia" panose="02040502050405020303" pitchFamily="18" charset="0"/>
            </a:endParaRPr>
          </a:p>
        </p:txBody>
      </p:sp>
      <p:sp>
        <p:nvSpPr>
          <p:cNvPr id="50" name="Rectangle 17"/>
          <p:cNvSpPr>
            <a:spLocks noChangeArrowheads="1"/>
          </p:cNvSpPr>
          <p:nvPr/>
        </p:nvSpPr>
        <p:spPr bwMode="auto">
          <a:xfrm>
            <a:off x="766950" y="-1191267"/>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sz="1000">
              <a:solidFill>
                <a:srgbClr val="077ED7"/>
              </a:solidFill>
              <a:latin typeface="Georgia" panose="02040502050405020303" pitchFamily="18" charset="0"/>
            </a:endParaRPr>
          </a:p>
        </p:txBody>
      </p:sp>
      <p:pic>
        <p:nvPicPr>
          <p:cNvPr id="61" name="Рисунок 60" descr="Документ"/>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9397094" y="1904953"/>
            <a:ext cx="431800" cy="431800"/>
          </a:xfrm>
          <a:prstGeom prst="rect">
            <a:avLst/>
          </a:prstGeom>
        </p:spPr>
      </p:pic>
      <p:pic>
        <p:nvPicPr>
          <p:cNvPr id="62" name="Рисунок 61" descr="Контрольный список"/>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382355" y="3656932"/>
            <a:ext cx="431800" cy="431800"/>
          </a:xfrm>
          <a:prstGeom prst="rect">
            <a:avLst/>
          </a:prstGeom>
        </p:spPr>
      </p:pic>
      <p:pic>
        <p:nvPicPr>
          <p:cNvPr id="63" name="Рисунок 62" descr="Офисный работник"/>
          <p:cNvPicPr/>
          <p:nvPr/>
        </p:nvPicPr>
        <p:blipFill>
          <a:blip r:embed="rId32" cstate="print">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397094" y="4545093"/>
            <a:ext cx="431800" cy="431800"/>
          </a:xfrm>
          <a:prstGeom prst="rect">
            <a:avLst/>
          </a:prstGeom>
        </p:spPr>
      </p:pic>
      <p:sp>
        <p:nvSpPr>
          <p:cNvPr id="54" name="Прямоугольник 53"/>
          <p:cNvSpPr/>
          <p:nvPr/>
        </p:nvSpPr>
        <p:spPr>
          <a:xfrm>
            <a:off x="1745477" y="1909657"/>
            <a:ext cx="1949088" cy="400110"/>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Полное и сокращенное наименование</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55" name="Прямоугольник 54"/>
          <p:cNvSpPr/>
          <p:nvPr/>
        </p:nvSpPr>
        <p:spPr>
          <a:xfrm>
            <a:off x="1716317" y="3259075"/>
            <a:ext cx="2455633" cy="400110"/>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Код (коды) вида экономической деятельности по ОКВЭД</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56" name="Прямоугольник 55"/>
          <p:cNvSpPr/>
          <p:nvPr/>
        </p:nvSpPr>
        <p:spPr>
          <a:xfrm>
            <a:off x="1802571" y="3917721"/>
            <a:ext cx="2262768" cy="553998"/>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Сведения о принадлежности к СМП с указанием соответствующей категории</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57" name="Прямоугольник 56"/>
          <p:cNvSpPr/>
          <p:nvPr/>
        </p:nvSpPr>
        <p:spPr>
          <a:xfrm>
            <a:off x="1859031" y="4793140"/>
            <a:ext cx="2250937" cy="246221"/>
          </a:xfrm>
          <a:prstGeom prst="rect">
            <a:avLst/>
          </a:prstGeom>
        </p:spPr>
        <p:txBody>
          <a:bodyPr wrap="non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Сайт юрлица в сети Интернет</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58" name="Прямоугольник 57"/>
          <p:cNvSpPr/>
          <p:nvPr/>
        </p:nvSpPr>
        <p:spPr>
          <a:xfrm>
            <a:off x="1570586" y="5445134"/>
            <a:ext cx="2720613" cy="861774"/>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ИНН, КПП, ОГРН и дата постановки на учет в налоговом органе, а также код причины постановки на учет в налоговом органе в качестве крупнейшего налогоплательщика</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60" name="Прямоугольник 59"/>
          <p:cNvSpPr/>
          <p:nvPr/>
        </p:nvSpPr>
        <p:spPr>
          <a:xfrm>
            <a:off x="5634176" y="1939925"/>
            <a:ext cx="2760670" cy="400110"/>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Контактная информация (адрес электронной почты, телефон)</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128" name="Прямоугольник 127"/>
          <p:cNvSpPr/>
          <p:nvPr/>
        </p:nvSpPr>
        <p:spPr>
          <a:xfrm>
            <a:off x="5740254" y="2554195"/>
            <a:ext cx="2574393" cy="553998"/>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ФИО, ИНН членов коллегиального исполнительного органа </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129" name="Прямоугольник 128"/>
          <p:cNvSpPr/>
          <p:nvPr/>
        </p:nvSpPr>
        <p:spPr>
          <a:xfrm>
            <a:off x="5681065" y="3311631"/>
            <a:ext cx="2826585" cy="553998"/>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Декларация о принадлежности участника закупки к учреждению или предприятию УИС</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130" name="Прямоугольник 129"/>
          <p:cNvSpPr/>
          <p:nvPr/>
        </p:nvSpPr>
        <p:spPr>
          <a:xfrm>
            <a:off x="5671188" y="4054197"/>
            <a:ext cx="2958469" cy="861774"/>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Наименования либо ФИО, ИНН участников (членов) корпоративного юрлица, владеющих более чем 25% акций (долей, паев) корпоративного юрлица</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131" name="Прямоугольник 130"/>
          <p:cNvSpPr/>
          <p:nvPr/>
        </p:nvSpPr>
        <p:spPr>
          <a:xfrm>
            <a:off x="5658243" y="5261853"/>
            <a:ext cx="2873239" cy="1169551"/>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ФИО, должность лица, имеющего право без доверенности действовать от имени юрлица, и его ИНН, а также данные паспорта или иного документа, удостоверяющего личность в соответствии с законодательством РФ</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132" name="Прямоугольник 131"/>
          <p:cNvSpPr/>
          <p:nvPr/>
        </p:nvSpPr>
        <p:spPr>
          <a:xfrm>
            <a:off x="9937931" y="1915837"/>
            <a:ext cx="1558440" cy="246221"/>
          </a:xfrm>
          <a:prstGeom prst="rect">
            <a:avLst/>
          </a:prstGeom>
        </p:spPr>
        <p:txBody>
          <a:bodyPr wrap="non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Выписка из ЕГРЮЛ</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133" name="Прямоугольник 132"/>
          <p:cNvSpPr/>
          <p:nvPr/>
        </p:nvSpPr>
        <p:spPr>
          <a:xfrm>
            <a:off x="9828473" y="3337860"/>
            <a:ext cx="1970415" cy="1169551"/>
          </a:xfrm>
          <a:prstGeom prst="rect">
            <a:avLst/>
          </a:prstGeom>
        </p:spPr>
        <p:txBody>
          <a:bodyPr wrap="square">
            <a:spAutoFit/>
          </a:bodyPr>
          <a:lstStyle/>
          <a:p>
            <a:pPr algn="ctr"/>
            <a:r>
              <a:rPr lang="ru-RU" sz="1000" b="1" dirty="0">
                <a:solidFill>
                  <a:srgbClr val="077ED7"/>
                </a:solidFill>
                <a:latin typeface="Georgia" panose="02040502050405020303" pitchFamily="18" charset="0"/>
              </a:rPr>
              <a:t>Декларация о принадлежности участника закупки к социально ориентированным некоммерческим организациям</a:t>
            </a:r>
            <a:endParaRPr lang="ru-RU" sz="1000" dirty="0">
              <a:solidFill>
                <a:srgbClr val="077ED7"/>
              </a:solidFill>
              <a:latin typeface="Georgia" panose="02040502050405020303" pitchFamily="18" charset="0"/>
            </a:endParaRPr>
          </a:p>
        </p:txBody>
      </p:sp>
      <p:sp>
        <p:nvSpPr>
          <p:cNvPr id="135" name="Прямоугольник 134"/>
          <p:cNvSpPr/>
          <p:nvPr/>
        </p:nvSpPr>
        <p:spPr>
          <a:xfrm>
            <a:off x="9765110" y="4588651"/>
            <a:ext cx="1924653" cy="1015663"/>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Сведения об осуществляющем полномочия единоличного исполнительного органа юрлице </a:t>
            </a:r>
            <a:endParaRPr lang="ru-RU" sz="1000" kern="150" dirty="0">
              <a:solidFill>
                <a:srgbClr val="077ED7"/>
              </a:solidFill>
              <a:effectLst/>
              <a:latin typeface="Georgia" panose="02040502050405020303" pitchFamily="18" charset="0"/>
              <a:ea typeface="Arial" panose="020B0604020202020204" pitchFamily="34" charset="0"/>
            </a:endParaRPr>
          </a:p>
        </p:txBody>
      </p:sp>
      <p:sp>
        <p:nvSpPr>
          <p:cNvPr id="136" name="Прямоугольник 135"/>
          <p:cNvSpPr/>
          <p:nvPr/>
        </p:nvSpPr>
        <p:spPr>
          <a:xfrm>
            <a:off x="9743516" y="5671214"/>
            <a:ext cx="1901147" cy="1015663"/>
          </a:xfrm>
          <a:prstGeom prst="rect">
            <a:avLst/>
          </a:prstGeom>
        </p:spPr>
        <p:txBody>
          <a:bodyPr wrap="square">
            <a:spAutoFit/>
          </a:bodyPr>
          <a:lstStyle/>
          <a:p>
            <a:pPr algn="ctr">
              <a:spcAft>
                <a:spcPts val="0"/>
              </a:spcAft>
            </a:pPr>
            <a:r>
              <a:rPr lang="ru-RU" sz="1000" b="1" kern="150" dirty="0">
                <a:solidFill>
                  <a:srgbClr val="077ED7"/>
                </a:solidFill>
                <a:latin typeface="Georgia" panose="02040502050405020303" pitchFamily="18" charset="0"/>
                <a:ea typeface="Arial" panose="020B0604020202020204" pitchFamily="34" charset="0"/>
              </a:rPr>
              <a:t>Наименование и цифровой код страны в соответствии с Общероссийским классификатором стран мира</a:t>
            </a:r>
            <a:endParaRPr lang="ru-RU" sz="1000" kern="150" dirty="0">
              <a:solidFill>
                <a:srgbClr val="077ED7"/>
              </a:solidFill>
              <a:effectLst/>
              <a:latin typeface="Georgia" panose="02040502050405020303" pitchFamily="18" charset="0"/>
              <a:ea typeface="Arial" panose="020B0604020202020204" pitchFamily="34" charset="0"/>
            </a:endParaRPr>
          </a:p>
        </p:txBody>
      </p:sp>
      <p:cxnSp>
        <p:nvCxnSpPr>
          <p:cNvPr id="80" name="Прямая соединительная линия 79"/>
          <p:cNvCxnSpPr/>
          <p:nvPr/>
        </p:nvCxnSpPr>
        <p:spPr>
          <a:xfrm>
            <a:off x="573153" y="1639570"/>
            <a:ext cx="11171172" cy="15242"/>
          </a:xfrm>
          <a:prstGeom prst="line">
            <a:avLst/>
          </a:prstGeom>
          <a:noFill/>
          <a:ln w="6350" cap="flat" cmpd="sng" algn="ctr">
            <a:solidFill>
              <a:srgbClr val="4472C4">
                <a:lumMod val="50000"/>
              </a:srgbClr>
            </a:solidFill>
            <a:prstDash val="solid"/>
            <a:miter lim="800000"/>
          </a:ln>
          <a:effectLst/>
        </p:spPr>
      </p:cxnSp>
      <p:cxnSp>
        <p:nvCxnSpPr>
          <p:cNvPr id="81" name="Прямая соединительная линия 80"/>
          <p:cNvCxnSpPr/>
          <p:nvPr/>
        </p:nvCxnSpPr>
        <p:spPr>
          <a:xfrm>
            <a:off x="11744325" y="1654812"/>
            <a:ext cx="0" cy="4319905"/>
          </a:xfrm>
          <a:prstGeom prst="line">
            <a:avLst/>
          </a:prstGeom>
          <a:noFill/>
          <a:ln w="6350" cap="flat" cmpd="sng" algn="ctr">
            <a:solidFill>
              <a:srgbClr val="4472C4">
                <a:lumMod val="50000"/>
              </a:srgbClr>
            </a:solidFill>
            <a:prstDash val="solid"/>
            <a:miter lim="800000"/>
          </a:ln>
          <a:effectLst/>
        </p:spPr>
      </p:cxnSp>
    </p:spTree>
    <p:extLst>
      <p:ext uri="{BB962C8B-B14F-4D97-AF65-F5344CB8AC3E}">
        <p14:creationId xmlns:p14="http://schemas.microsoft.com/office/powerpoint/2010/main" val="414469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187" name="Прямоугольник 186"/>
          <p:cNvSpPr/>
          <p:nvPr/>
        </p:nvSpPr>
        <p:spPr>
          <a:xfrm>
            <a:off x="1627219" y="212801"/>
            <a:ext cx="8664964" cy="338554"/>
          </a:xfrm>
          <a:prstGeom prst="rect">
            <a:avLst/>
          </a:prstGeom>
        </p:spPr>
        <p:txBody>
          <a:bodyPr wrap="square">
            <a:spAutoFit/>
          </a:bodyPr>
          <a:lstStyle/>
          <a:p>
            <a:pPr lvl="0" algn="ctr" eaLnBrk="0" fontAlgn="base" hangingPunct="0">
              <a:spcBef>
                <a:spcPct val="0"/>
              </a:spcBef>
              <a:spcAft>
                <a:spcPct val="0"/>
              </a:spcAft>
            </a:pPr>
            <a:r>
              <a:rPr lang="ru-RU" sz="1600" b="1" dirty="0">
                <a:solidFill>
                  <a:srgbClr val="01579B"/>
                </a:solidFill>
                <a:latin typeface="Georgia" panose="02040502050405020303" pitchFamily="18" charset="0"/>
              </a:rPr>
              <a:t>Шаг 4. </a:t>
            </a:r>
            <a:r>
              <a:rPr lang="ru-RU" altLang="zh-CN" sz="1600" b="1" dirty="0">
                <a:solidFill>
                  <a:srgbClr val="01579B"/>
                </a:solidFill>
                <a:latin typeface="Georgia" panose="02040502050405020303" pitchFamily="18" charset="0"/>
                <a:ea typeface="Arial" panose="020B0604020202020204" pitchFamily="34" charset="0"/>
                <a:cs typeface="Times New Roman" panose="02020603050405020304" pitchFamily="18" charset="0"/>
              </a:rPr>
              <a:t>Аккредитация на электронной торговой площадке (ЭТП)</a:t>
            </a:r>
            <a:endParaRPr lang="ru-RU" altLang="zh-CN" sz="3600" dirty="0">
              <a:solidFill>
                <a:srgbClr val="01579B"/>
              </a:solidFill>
              <a:latin typeface="Georgia" panose="02040502050405020303" pitchFamily="18" charset="0"/>
            </a:endParaRPr>
          </a:p>
        </p:txBody>
      </p:sp>
      <p:sp>
        <p:nvSpPr>
          <p:cNvPr id="4" name="Rectangle 3"/>
          <p:cNvSpPr>
            <a:spLocks noChangeArrowheads="1"/>
          </p:cNvSpPr>
          <p:nvPr/>
        </p:nvSpPr>
        <p:spPr bwMode="auto">
          <a:xfrm>
            <a:off x="928460" y="84151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Georgia" panose="02040502050405020303" pitchFamily="18" charset="0"/>
            </a:endParaRPr>
          </a:p>
        </p:txBody>
      </p:sp>
      <p:sp>
        <p:nvSpPr>
          <p:cNvPr id="5" name="Rectangle 5"/>
          <p:cNvSpPr>
            <a:spLocks noChangeArrowheads="1"/>
          </p:cNvSpPr>
          <p:nvPr/>
        </p:nvSpPr>
        <p:spPr bwMode="auto">
          <a:xfrm>
            <a:off x="928460" y="107011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Georgia" panose="02040502050405020303" pitchFamily="18" charset="0"/>
            </a:endParaRPr>
          </a:p>
        </p:txBody>
      </p:sp>
      <p:pic>
        <p:nvPicPr>
          <p:cNvPr id="14" name="Рисунок 13" descr="Сервер"/>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3497" y="2995292"/>
            <a:ext cx="431800" cy="431800"/>
          </a:xfrm>
          <a:prstGeom prst="rect">
            <a:avLst/>
          </a:prstGeom>
        </p:spPr>
      </p:pic>
      <p:sp>
        <p:nvSpPr>
          <p:cNvPr id="35" name="Прямоугольник 34"/>
          <p:cNvSpPr/>
          <p:nvPr/>
        </p:nvSpPr>
        <p:spPr>
          <a:xfrm>
            <a:off x="7515328" y="1860024"/>
            <a:ext cx="1771302" cy="1015663"/>
          </a:xfrm>
          <a:prstGeom prst="rect">
            <a:avLst/>
          </a:prstGeom>
          <a:ln>
            <a:solidFill>
              <a:srgbClr val="01579B"/>
            </a:solidFill>
          </a:ln>
        </p:spPr>
        <p:txBody>
          <a:bodyPr wrap="square">
            <a:spAutoFit/>
          </a:bodyPr>
          <a:lstStyle/>
          <a:p>
            <a:pPr>
              <a:spcAft>
                <a:spcPts val="0"/>
              </a:spcAft>
            </a:pPr>
            <a:r>
              <a:rPr lang="ru-RU" sz="1200" kern="150" dirty="0">
                <a:solidFill>
                  <a:srgbClr val="077ED7"/>
                </a:solidFill>
                <a:latin typeface="Georgia" panose="02040502050405020303" pitchFamily="18" charset="0"/>
                <a:ea typeface="Arial" panose="020B0604020202020204" pitchFamily="34" charset="0"/>
              </a:rPr>
              <a:t>На следующий рабочий день после регистрации вас автоматически аккредитуют на ЭТП</a:t>
            </a:r>
          </a:p>
        </p:txBody>
      </p:sp>
      <p:sp>
        <p:nvSpPr>
          <p:cNvPr id="36" name="Прямоугольник 35"/>
          <p:cNvSpPr/>
          <p:nvPr/>
        </p:nvSpPr>
        <p:spPr>
          <a:xfrm>
            <a:off x="7515328" y="3656469"/>
            <a:ext cx="1771302" cy="1569660"/>
          </a:xfrm>
          <a:prstGeom prst="rect">
            <a:avLst/>
          </a:prstGeom>
          <a:ln>
            <a:solidFill>
              <a:srgbClr val="01579B"/>
            </a:solidFill>
          </a:ln>
        </p:spPr>
        <p:txBody>
          <a:bodyPr wrap="square">
            <a:spAutoFit/>
          </a:bodyPr>
          <a:lstStyle/>
          <a:p>
            <a:pPr>
              <a:spcAft>
                <a:spcPts val="0"/>
              </a:spcAft>
            </a:pPr>
            <a:r>
              <a:rPr lang="ru-RU" sz="1200" kern="150" dirty="0">
                <a:solidFill>
                  <a:srgbClr val="077ED7"/>
                </a:solidFill>
                <a:latin typeface="Georgia" panose="02040502050405020303" pitchFamily="18" charset="0"/>
                <a:ea typeface="Arial" panose="020B0604020202020204" pitchFamily="34" charset="0"/>
              </a:rPr>
              <a:t>-АГЗ РТ;</a:t>
            </a:r>
            <a:br>
              <a:rPr lang="ru-RU" sz="1200" kern="150" dirty="0">
                <a:solidFill>
                  <a:srgbClr val="077ED7"/>
                </a:solidFill>
                <a:latin typeface="Georgia" panose="02040502050405020303" pitchFamily="18" charset="0"/>
                <a:ea typeface="Arial" panose="020B0604020202020204" pitchFamily="34" charset="0"/>
              </a:rPr>
            </a:br>
            <a:r>
              <a:rPr lang="ru-RU" sz="1200" kern="150" dirty="0">
                <a:solidFill>
                  <a:srgbClr val="077ED7"/>
                </a:solidFill>
                <a:latin typeface="Georgia" panose="02040502050405020303" pitchFamily="18" charset="0"/>
                <a:ea typeface="Arial" panose="020B0604020202020204" pitchFamily="34" charset="0"/>
              </a:rPr>
              <a:t>-Росэлторг (ЕЭТП);</a:t>
            </a:r>
            <a:br>
              <a:rPr lang="ru-RU" sz="1200" kern="150" dirty="0">
                <a:solidFill>
                  <a:srgbClr val="077ED7"/>
                </a:solidFill>
                <a:latin typeface="Georgia" panose="02040502050405020303" pitchFamily="18" charset="0"/>
                <a:ea typeface="Arial" panose="020B0604020202020204" pitchFamily="34" charset="0"/>
              </a:rPr>
            </a:br>
            <a:r>
              <a:rPr lang="ru-RU" sz="1200" kern="150" dirty="0">
                <a:solidFill>
                  <a:srgbClr val="077ED7"/>
                </a:solidFill>
                <a:latin typeface="Georgia" panose="02040502050405020303" pitchFamily="18" charset="0"/>
                <a:ea typeface="Arial" panose="020B0604020202020204" pitchFamily="34" charset="0"/>
              </a:rPr>
              <a:t>-ЭТП РАД;</a:t>
            </a:r>
            <a:br>
              <a:rPr lang="ru-RU" sz="1200" kern="150" dirty="0">
                <a:solidFill>
                  <a:srgbClr val="077ED7"/>
                </a:solidFill>
                <a:latin typeface="Georgia" panose="02040502050405020303" pitchFamily="18" charset="0"/>
                <a:ea typeface="Arial" panose="020B0604020202020204" pitchFamily="34" charset="0"/>
              </a:rPr>
            </a:br>
            <a:r>
              <a:rPr lang="ru-RU" sz="1200" kern="150" dirty="0">
                <a:solidFill>
                  <a:srgbClr val="077ED7"/>
                </a:solidFill>
                <a:latin typeface="Georgia" panose="02040502050405020303" pitchFamily="18" charset="0"/>
                <a:ea typeface="Arial" panose="020B0604020202020204" pitchFamily="34" charset="0"/>
              </a:rPr>
              <a:t>-ЭТП ТЭК-Торг;</a:t>
            </a:r>
            <a:br>
              <a:rPr lang="ru-RU" sz="1200" kern="150" dirty="0">
                <a:solidFill>
                  <a:srgbClr val="077ED7"/>
                </a:solidFill>
                <a:latin typeface="Georgia" panose="02040502050405020303" pitchFamily="18" charset="0"/>
                <a:ea typeface="Arial" panose="020B0604020202020204" pitchFamily="34" charset="0"/>
              </a:rPr>
            </a:br>
            <a:r>
              <a:rPr lang="ru-RU" sz="1200" kern="150" dirty="0">
                <a:solidFill>
                  <a:srgbClr val="077ED7"/>
                </a:solidFill>
                <a:latin typeface="Georgia" panose="02040502050405020303" pitchFamily="18" charset="0"/>
                <a:ea typeface="Arial" panose="020B0604020202020204" pitchFamily="34" charset="0"/>
              </a:rPr>
              <a:t>-ЭТП «Фабрикант;</a:t>
            </a:r>
            <a:br>
              <a:rPr lang="ru-RU" sz="1200" kern="150" dirty="0">
                <a:solidFill>
                  <a:srgbClr val="077ED7"/>
                </a:solidFill>
                <a:latin typeface="Georgia" panose="02040502050405020303" pitchFamily="18" charset="0"/>
                <a:ea typeface="Arial" panose="020B0604020202020204" pitchFamily="34" charset="0"/>
              </a:rPr>
            </a:br>
            <a:r>
              <a:rPr lang="ru-RU" sz="1200" kern="150" dirty="0">
                <a:solidFill>
                  <a:srgbClr val="077ED7"/>
                </a:solidFill>
                <a:latin typeface="Georgia" panose="02040502050405020303" pitchFamily="18" charset="0"/>
                <a:ea typeface="Arial" panose="020B0604020202020204" pitchFamily="34" charset="0"/>
              </a:rPr>
              <a:t>-Сбербанк-АСТ;</a:t>
            </a:r>
            <a:br>
              <a:rPr lang="ru-RU" sz="1200" kern="150" dirty="0">
                <a:solidFill>
                  <a:srgbClr val="077ED7"/>
                </a:solidFill>
                <a:latin typeface="Georgia" panose="02040502050405020303" pitchFamily="18" charset="0"/>
                <a:ea typeface="Arial" panose="020B0604020202020204" pitchFamily="34" charset="0"/>
              </a:rPr>
            </a:br>
            <a:r>
              <a:rPr lang="ru-RU" sz="1200" kern="150" dirty="0">
                <a:solidFill>
                  <a:srgbClr val="077ED7"/>
                </a:solidFill>
                <a:latin typeface="Georgia" panose="02040502050405020303" pitchFamily="18" charset="0"/>
                <a:ea typeface="Arial" panose="020B0604020202020204" pitchFamily="34" charset="0"/>
              </a:rPr>
              <a:t>-РТС-Тендер; </a:t>
            </a:r>
            <a:br>
              <a:rPr lang="ru-RU" sz="1200" kern="150" dirty="0">
                <a:solidFill>
                  <a:srgbClr val="077ED7"/>
                </a:solidFill>
                <a:latin typeface="Georgia" panose="02040502050405020303" pitchFamily="18" charset="0"/>
                <a:ea typeface="Arial" panose="020B0604020202020204" pitchFamily="34" charset="0"/>
              </a:rPr>
            </a:br>
            <a:r>
              <a:rPr lang="ru-RU" sz="1200" kern="150" dirty="0">
                <a:solidFill>
                  <a:srgbClr val="077ED7"/>
                </a:solidFill>
                <a:latin typeface="Georgia" panose="02040502050405020303" pitchFamily="18" charset="0"/>
                <a:ea typeface="Arial" panose="020B0604020202020204" pitchFamily="34" charset="0"/>
              </a:rPr>
              <a:t>-ЭТП-Газпромбанк </a:t>
            </a:r>
          </a:p>
        </p:txBody>
      </p:sp>
      <p:sp>
        <p:nvSpPr>
          <p:cNvPr id="37" name="Прямоугольник 36"/>
          <p:cNvSpPr/>
          <p:nvPr/>
        </p:nvSpPr>
        <p:spPr>
          <a:xfrm>
            <a:off x="7505480" y="5601132"/>
            <a:ext cx="1771694" cy="830997"/>
          </a:xfrm>
          <a:prstGeom prst="rect">
            <a:avLst/>
          </a:prstGeom>
          <a:ln>
            <a:solidFill>
              <a:srgbClr val="01579B"/>
            </a:solidFill>
          </a:ln>
        </p:spPr>
        <p:txBody>
          <a:bodyPr wrap="square">
            <a:spAutoFit/>
          </a:bodyPr>
          <a:lstStyle/>
          <a:p>
            <a:pPr>
              <a:spcAft>
                <a:spcPts val="0"/>
              </a:spcAft>
            </a:pPr>
            <a:r>
              <a:rPr lang="ru-RU" sz="1200" kern="150" dirty="0">
                <a:solidFill>
                  <a:srgbClr val="077ED7"/>
                </a:solidFill>
                <a:latin typeface="Georgia" panose="02040502050405020303" pitchFamily="18" charset="0"/>
                <a:ea typeface="Arial" panose="020B0604020202020204" pitchFamily="34" charset="0"/>
              </a:rPr>
              <a:t>Перечень утвержден распоряжением Правительства РФ от 12.07.2018 № 1447-р</a:t>
            </a:r>
          </a:p>
        </p:txBody>
      </p:sp>
      <p:cxnSp>
        <p:nvCxnSpPr>
          <p:cNvPr id="40" name="Прямая со стрелкой 39"/>
          <p:cNvCxnSpPr/>
          <p:nvPr/>
        </p:nvCxnSpPr>
        <p:spPr>
          <a:xfrm>
            <a:off x="5671533" y="2319119"/>
            <a:ext cx="1790656" cy="2"/>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2" name="Прямая соединительная линия 41"/>
          <p:cNvCxnSpPr/>
          <p:nvPr/>
        </p:nvCxnSpPr>
        <p:spPr>
          <a:xfrm>
            <a:off x="5665002" y="2319120"/>
            <a:ext cx="6531" cy="2139942"/>
          </a:xfrm>
          <a:prstGeom prst="line">
            <a:avLst/>
          </a:prstGeom>
          <a:noFill/>
          <a:ln w="6350" cap="flat" cmpd="sng" algn="ctr">
            <a:solidFill>
              <a:srgbClr val="4472C4">
                <a:lumMod val="50000"/>
              </a:srgbClr>
            </a:solidFill>
            <a:prstDash val="solid"/>
            <a:miter lim="800000"/>
          </a:ln>
          <a:effectLst/>
        </p:spPr>
      </p:cxnSp>
      <p:cxnSp>
        <p:nvCxnSpPr>
          <p:cNvPr id="44" name="Прямая со стрелкой 43"/>
          <p:cNvCxnSpPr/>
          <p:nvPr/>
        </p:nvCxnSpPr>
        <p:spPr>
          <a:xfrm flipV="1">
            <a:off x="5671533" y="4457542"/>
            <a:ext cx="1784125" cy="152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45" name="Прямая со стрелкой 44"/>
          <p:cNvCxnSpPr/>
          <p:nvPr/>
        </p:nvCxnSpPr>
        <p:spPr>
          <a:xfrm>
            <a:off x="8391327" y="5226129"/>
            <a:ext cx="0" cy="341630"/>
          </a:xfrm>
          <a:prstGeom prst="straightConnector1">
            <a:avLst/>
          </a:prstGeom>
          <a:noFill/>
          <a:ln w="6350" cap="flat" cmpd="sng" algn="ctr">
            <a:solidFill>
              <a:srgbClr val="4472C4">
                <a:lumMod val="50000"/>
              </a:srgbClr>
            </a:solidFill>
            <a:prstDash val="solid"/>
            <a:miter lim="800000"/>
            <a:tailEnd type="triangle"/>
          </a:ln>
          <a:effectLst/>
        </p:spPr>
      </p:cxnSp>
      <p:sp>
        <p:nvSpPr>
          <p:cNvPr id="41" name="Прямоугольник 40"/>
          <p:cNvSpPr/>
          <p:nvPr/>
        </p:nvSpPr>
        <p:spPr>
          <a:xfrm>
            <a:off x="6265953" y="1928596"/>
            <a:ext cx="591830" cy="276999"/>
          </a:xfrm>
          <a:prstGeom prst="rect">
            <a:avLst/>
          </a:prstGeom>
        </p:spPr>
        <p:txBody>
          <a:bodyPr wrap="none">
            <a:spAutoFit/>
          </a:bodyPr>
          <a:lstStyle/>
          <a:p>
            <a:pPr algn="ctr">
              <a:spcAft>
                <a:spcPts val="0"/>
              </a:spcAft>
            </a:pPr>
            <a:r>
              <a:rPr lang="ru-RU" sz="1200" b="1" kern="150" dirty="0">
                <a:solidFill>
                  <a:srgbClr val="01579B"/>
                </a:solidFill>
                <a:latin typeface="Georgia" panose="02040502050405020303" pitchFamily="18" charset="0"/>
                <a:ea typeface="Arial" panose="020B0604020202020204" pitchFamily="34" charset="0"/>
              </a:rPr>
              <a:t>Срок</a:t>
            </a:r>
            <a:endParaRPr lang="ru-RU" sz="1200" kern="150" dirty="0">
              <a:solidFill>
                <a:srgbClr val="01579B"/>
              </a:solidFill>
              <a:effectLst/>
              <a:latin typeface="Georgia" panose="02040502050405020303" pitchFamily="18" charset="0"/>
              <a:ea typeface="Arial" panose="020B0604020202020204" pitchFamily="34" charset="0"/>
            </a:endParaRPr>
          </a:p>
        </p:txBody>
      </p:sp>
      <p:sp>
        <p:nvSpPr>
          <p:cNvPr id="43" name="Прямоугольник 42"/>
          <p:cNvSpPr/>
          <p:nvPr/>
        </p:nvSpPr>
        <p:spPr>
          <a:xfrm>
            <a:off x="5922680" y="3116563"/>
            <a:ext cx="3354494" cy="461665"/>
          </a:xfrm>
          <a:prstGeom prst="rect">
            <a:avLst/>
          </a:prstGeom>
        </p:spPr>
        <p:txBody>
          <a:bodyPr wrap="square">
            <a:spAutoFit/>
          </a:bodyPr>
          <a:lstStyle/>
          <a:p>
            <a:pPr algn="ctr">
              <a:spcAft>
                <a:spcPts val="0"/>
              </a:spcAft>
            </a:pPr>
            <a:r>
              <a:rPr lang="ru-RU" sz="1200" b="1" kern="150" dirty="0">
                <a:solidFill>
                  <a:srgbClr val="01579B"/>
                </a:solidFill>
                <a:latin typeface="Georgia" panose="02040502050405020303" pitchFamily="18" charset="0"/>
                <a:ea typeface="Arial" panose="020B0604020202020204" pitchFamily="34" charset="0"/>
              </a:rPr>
              <a:t>Автоматическая аккредитация на ЭТП</a:t>
            </a:r>
            <a:endParaRPr lang="ru-RU" sz="1400" kern="150" dirty="0">
              <a:solidFill>
                <a:srgbClr val="01579B"/>
              </a:solidFill>
              <a:effectLst/>
              <a:latin typeface="Georgia" panose="02040502050405020303" pitchFamily="18" charset="0"/>
              <a:ea typeface="Arial" panose="020B0604020202020204" pitchFamily="34" charset="0"/>
            </a:endParaRPr>
          </a:p>
        </p:txBody>
      </p:sp>
      <p:sp>
        <p:nvSpPr>
          <p:cNvPr id="46" name="Прямоугольник 45"/>
          <p:cNvSpPr/>
          <p:nvPr/>
        </p:nvSpPr>
        <p:spPr>
          <a:xfrm>
            <a:off x="5829544" y="4144151"/>
            <a:ext cx="1423788" cy="276999"/>
          </a:xfrm>
          <a:prstGeom prst="rect">
            <a:avLst/>
          </a:prstGeom>
        </p:spPr>
        <p:txBody>
          <a:bodyPr wrap="none">
            <a:spAutoFit/>
          </a:bodyPr>
          <a:lstStyle/>
          <a:p>
            <a:pPr algn="ctr">
              <a:spcAft>
                <a:spcPts val="0"/>
              </a:spcAft>
            </a:pPr>
            <a:r>
              <a:rPr lang="ru-RU" sz="1200" b="1" kern="150" dirty="0">
                <a:solidFill>
                  <a:srgbClr val="01579B"/>
                </a:solidFill>
                <a:latin typeface="Georgia" panose="02040502050405020303" pitchFamily="18" charset="0"/>
                <a:ea typeface="Arial" panose="020B0604020202020204" pitchFamily="34" charset="0"/>
              </a:rPr>
              <a:t>Перечень ЭТП </a:t>
            </a:r>
            <a:endParaRPr lang="ru-RU" sz="1200" kern="150" dirty="0">
              <a:solidFill>
                <a:srgbClr val="01579B"/>
              </a:solidFill>
              <a:effectLst/>
              <a:latin typeface="Georgia" panose="02040502050405020303" pitchFamily="18" charset="0"/>
              <a:ea typeface="Arial" panose="020B0604020202020204" pitchFamily="34" charset="0"/>
            </a:endParaRPr>
          </a:p>
        </p:txBody>
      </p:sp>
      <p:pic>
        <p:nvPicPr>
          <p:cNvPr id="3" name="Рисунок 2" descr="Открытая папка">
            <a:extLst>
              <a:ext uri="{FF2B5EF4-FFF2-40B4-BE49-F238E27FC236}">
                <a16:creationId xmlns:a16="http://schemas.microsoft.com/office/drawing/2014/main" id="{B26E2ABE-1F13-31E2-D027-6A51AB075F55}"/>
              </a:ext>
            </a:extLst>
          </p:cNvPr>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99817" y="130629"/>
            <a:ext cx="467995" cy="467995"/>
          </a:xfrm>
          <a:prstGeom prst="rect">
            <a:avLst/>
          </a:prstGeom>
        </p:spPr>
      </p:pic>
      <p:sp>
        <p:nvSpPr>
          <p:cNvPr id="8" name="Скругленный прямоугольник 12">
            <a:extLst>
              <a:ext uri="{FF2B5EF4-FFF2-40B4-BE49-F238E27FC236}">
                <a16:creationId xmlns:a16="http://schemas.microsoft.com/office/drawing/2014/main" id="{D773DBDA-888E-A0FB-64C5-8F4A9561412F}"/>
              </a:ext>
            </a:extLst>
          </p:cNvPr>
          <p:cNvSpPr/>
          <p:nvPr/>
        </p:nvSpPr>
        <p:spPr>
          <a:xfrm>
            <a:off x="443224" y="2801753"/>
            <a:ext cx="4903199" cy="1174675"/>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rgbClr val="01579B"/>
                </a:solidFill>
                <a:latin typeface="Georgia" panose="02040502050405020303" pitchFamily="18" charset="0"/>
              </a:rPr>
              <a:t>После регистрации участников закупок в ЕИС аккредитация на электронных площадках происходит автоматически</a:t>
            </a:r>
          </a:p>
        </p:txBody>
      </p:sp>
    </p:spTree>
    <p:extLst>
      <p:ext uri="{BB962C8B-B14F-4D97-AF65-F5344CB8AC3E}">
        <p14:creationId xmlns:p14="http://schemas.microsoft.com/office/powerpoint/2010/main" val="328822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187" name="Прямоугольник 186"/>
          <p:cNvSpPr/>
          <p:nvPr/>
        </p:nvSpPr>
        <p:spPr>
          <a:xfrm>
            <a:off x="-5986" y="222005"/>
            <a:ext cx="12197985"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Шаг 5. Открытие специального счета</a:t>
            </a:r>
            <a:endParaRPr lang="ru-RU" sz="2400" dirty="0">
              <a:solidFill>
                <a:srgbClr val="01579B"/>
              </a:solidFill>
              <a:latin typeface="Georgia" panose="02040502050405020303" pitchFamily="18" charset="0"/>
            </a:endParaRPr>
          </a:p>
        </p:txBody>
      </p:sp>
      <p:pic>
        <p:nvPicPr>
          <p:cNvPr id="5" name="Рисунок 4" descr="Сейф"/>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76456" y="2837750"/>
            <a:ext cx="647700" cy="647700"/>
          </a:xfrm>
          <a:prstGeom prst="rect">
            <a:avLst/>
          </a:prstGeom>
        </p:spPr>
      </p:pic>
      <p:pic>
        <p:nvPicPr>
          <p:cNvPr id="6" name="Рисунок 5" descr="Банк"/>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1375" y="2127252"/>
            <a:ext cx="762000" cy="762000"/>
          </a:xfrm>
          <a:prstGeom prst="rect">
            <a:avLst/>
          </a:prstGeom>
        </p:spPr>
      </p:pic>
      <p:pic>
        <p:nvPicPr>
          <p:cNvPr id="7" name="Рисунок 6" descr="Сборник схем"/>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11222" y="2271953"/>
            <a:ext cx="581025" cy="581025"/>
          </a:xfrm>
          <a:prstGeom prst="rect">
            <a:avLst/>
          </a:prstGeom>
        </p:spPr>
      </p:pic>
      <p:pic>
        <p:nvPicPr>
          <p:cNvPr id="8" name="Рисунок 7" descr="Диаграмма Венна"/>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12651" y="3576362"/>
            <a:ext cx="611505" cy="611505"/>
          </a:xfrm>
          <a:prstGeom prst="rect">
            <a:avLst/>
          </a:prstGeom>
        </p:spPr>
      </p:pic>
      <p:pic>
        <p:nvPicPr>
          <p:cNvPr id="10" name="Рисунок 9" descr="Чемодан"/>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8068" y="958293"/>
            <a:ext cx="431800" cy="431800"/>
          </a:xfrm>
          <a:prstGeom prst="rect">
            <a:avLst/>
          </a:prstGeom>
        </p:spPr>
      </p:pic>
      <p:sp>
        <p:nvSpPr>
          <p:cNvPr id="3" name="Прямоугольник 2"/>
          <p:cNvSpPr/>
          <p:nvPr/>
        </p:nvSpPr>
        <p:spPr>
          <a:xfrm>
            <a:off x="1407886" y="772513"/>
            <a:ext cx="9155574" cy="738664"/>
          </a:xfrm>
          <a:prstGeom prst="rect">
            <a:avLst/>
          </a:prstGeom>
        </p:spPr>
        <p:txBody>
          <a:bodyPr wrap="square">
            <a:spAutoFit/>
          </a:bodyPr>
          <a:lstStyle/>
          <a:p>
            <a:pPr algn="just">
              <a:spcAft>
                <a:spcPts val="0"/>
              </a:spcAft>
            </a:pPr>
            <a:r>
              <a:rPr lang="ru-RU" sz="1400" kern="150" dirty="0">
                <a:solidFill>
                  <a:srgbClr val="01579B"/>
                </a:solidFill>
                <a:latin typeface="Georgia" panose="02040502050405020303" pitchFamily="18" charset="0"/>
                <a:ea typeface="Arial" panose="020B0604020202020204" pitchFamily="34" charset="0"/>
              </a:rPr>
              <a:t>Необходимо для внесения денежных средств в качестве обеспечения заявок. При этом обеспечение заявки на участие в закупке может представляться участником закупки также в форме независимой гарантии, выбор способа обеспечения осуществляется участником закупки самостоятельно.</a:t>
            </a:r>
          </a:p>
        </p:txBody>
      </p:sp>
      <p:sp>
        <p:nvSpPr>
          <p:cNvPr id="4" name="Прямоугольник 3"/>
          <p:cNvSpPr/>
          <p:nvPr/>
        </p:nvSpPr>
        <p:spPr>
          <a:xfrm>
            <a:off x="354332" y="1879667"/>
            <a:ext cx="4203154" cy="1384995"/>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Шаг 1. Выбрать банк из актуального перечня.</a:t>
            </a:r>
          </a:p>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Шаг 2. Обратиться в банк за консультацией.</a:t>
            </a:r>
          </a:p>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Шаг 3. Сформировать требуемый пакет документов и представить его в банк.</a:t>
            </a:r>
          </a:p>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Шаг 4. Сотрудники банка проверяют пакет документов, оформляют договор на обслуживание специального счета и открывают такой счет</a:t>
            </a:r>
          </a:p>
        </p:txBody>
      </p:sp>
      <p:sp>
        <p:nvSpPr>
          <p:cNvPr id="11" name="Прямоугольник 10"/>
          <p:cNvSpPr/>
          <p:nvPr/>
        </p:nvSpPr>
        <p:spPr>
          <a:xfrm>
            <a:off x="9018995" y="2043708"/>
            <a:ext cx="2854161" cy="1015663"/>
          </a:xfrm>
          <a:prstGeom prst="rect">
            <a:avLst/>
          </a:prstGeom>
          <a:ln>
            <a:solidFill>
              <a:srgbClr val="01579B"/>
            </a:solidFill>
          </a:ln>
        </p:spPr>
        <p:txBody>
          <a:bodyPr wrap="square">
            <a:spAutoFit/>
          </a:bodyPr>
          <a:lstStyle/>
          <a:p>
            <a:pPr>
              <a:spcAft>
                <a:spcPts val="0"/>
              </a:spcAft>
            </a:pPr>
            <a:r>
              <a:rPr lang="ru-RU" sz="1200" kern="150" dirty="0">
                <a:solidFill>
                  <a:srgbClr val="077ED7"/>
                </a:solidFill>
                <a:latin typeface="Georgia" panose="02040502050405020303" pitchFamily="18" charset="0"/>
                <a:ea typeface="Arial" panose="020B0604020202020204" pitchFamily="34" charset="0"/>
              </a:rPr>
              <a:t>Перечень банков, в которых могут открыты специальные счета, утвержден Распоряжением Правительства РФ от 13.07.2018 № 1451-р</a:t>
            </a:r>
          </a:p>
        </p:txBody>
      </p:sp>
      <p:cxnSp>
        <p:nvCxnSpPr>
          <p:cNvPr id="13" name="Прямая со стрелкой 12"/>
          <p:cNvCxnSpPr/>
          <p:nvPr/>
        </p:nvCxnSpPr>
        <p:spPr>
          <a:xfrm flipV="1">
            <a:off x="6953198" y="2561260"/>
            <a:ext cx="1130310" cy="2410"/>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4" name="Прямая со стрелкой 13"/>
          <p:cNvCxnSpPr/>
          <p:nvPr/>
        </p:nvCxnSpPr>
        <p:spPr>
          <a:xfrm flipH="1">
            <a:off x="8574587" y="2572072"/>
            <a:ext cx="392794" cy="14981"/>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5" name="Прямая со стрелкой 14"/>
          <p:cNvCxnSpPr/>
          <p:nvPr/>
        </p:nvCxnSpPr>
        <p:spPr>
          <a:xfrm flipH="1" flipV="1">
            <a:off x="5321442" y="2562802"/>
            <a:ext cx="1631756" cy="7487"/>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6" name="Прямая со стрелкой 15"/>
          <p:cNvCxnSpPr/>
          <p:nvPr/>
        </p:nvCxnSpPr>
        <p:spPr>
          <a:xfrm flipH="1" flipV="1">
            <a:off x="4530879" y="2546856"/>
            <a:ext cx="338835" cy="4616"/>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1" name="Прямая со стрелкой 20"/>
          <p:cNvCxnSpPr/>
          <p:nvPr/>
        </p:nvCxnSpPr>
        <p:spPr>
          <a:xfrm>
            <a:off x="6800306" y="3376277"/>
            <a:ext cx="0" cy="290276"/>
          </a:xfrm>
          <a:prstGeom prst="straightConnector1">
            <a:avLst/>
          </a:prstGeom>
          <a:noFill/>
          <a:ln w="6350" cap="flat" cmpd="sng" algn="ctr">
            <a:solidFill>
              <a:srgbClr val="4472C4">
                <a:lumMod val="50000"/>
              </a:srgbClr>
            </a:solidFill>
            <a:prstDash val="solid"/>
            <a:miter lim="800000"/>
            <a:tailEnd type="triangle"/>
          </a:ln>
          <a:effectLst/>
        </p:spPr>
      </p:cxnSp>
      <p:sp>
        <p:nvSpPr>
          <p:cNvPr id="19" name="Прямоугольник 18"/>
          <p:cNvSpPr/>
          <p:nvPr/>
        </p:nvSpPr>
        <p:spPr>
          <a:xfrm>
            <a:off x="943065" y="4624700"/>
            <a:ext cx="10421257" cy="1754326"/>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 Участник переводит на открытый для целей госзакупок специальный расчетный счет денежные средства в размере не меньше, чем установленная сумма обеспечения заявки на участие.</a:t>
            </a:r>
          </a:p>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 Оператор электронной площадки не позднее </a:t>
            </a:r>
            <a:r>
              <a:rPr lang="ru-RU" sz="1200" b="1" kern="150" dirty="0">
                <a:solidFill>
                  <a:srgbClr val="077ED7"/>
                </a:solidFill>
                <a:latin typeface="Georgia" panose="02040502050405020303" pitchFamily="18" charset="0"/>
                <a:ea typeface="Arial" panose="020B0604020202020204" pitchFamily="34" charset="0"/>
              </a:rPr>
              <a:t>10 минут </a:t>
            </a:r>
            <a:r>
              <a:rPr lang="ru-RU" sz="1200" kern="150" dirty="0">
                <a:solidFill>
                  <a:srgbClr val="077ED7"/>
                </a:solidFill>
                <a:latin typeface="Georgia" panose="02040502050405020303" pitchFamily="18" charset="0"/>
                <a:ea typeface="Arial" panose="020B0604020202020204" pitchFamily="34" charset="0"/>
              </a:rPr>
              <a:t>с момента получения заявки участника направляет в банк информацию о реквизитах счета и размере денежных средств, необходимом для обеспечения заявки на участие в закупке.</a:t>
            </a:r>
          </a:p>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 Банковская организация не позднее </a:t>
            </a:r>
            <a:r>
              <a:rPr lang="ru-RU" sz="1200" b="1" kern="150" dirty="0">
                <a:solidFill>
                  <a:srgbClr val="077ED7"/>
                </a:solidFill>
                <a:latin typeface="Georgia" panose="02040502050405020303" pitchFamily="18" charset="0"/>
                <a:ea typeface="Arial" panose="020B0604020202020204" pitchFamily="34" charset="0"/>
              </a:rPr>
              <a:t>40 минут </a:t>
            </a:r>
            <a:r>
              <a:rPr lang="ru-RU" sz="1200" kern="150" dirty="0">
                <a:solidFill>
                  <a:srgbClr val="077ED7"/>
                </a:solidFill>
                <a:latin typeface="Georgia" panose="02040502050405020303" pitchFamily="18" charset="0"/>
                <a:ea typeface="Arial" panose="020B0604020202020204" pitchFamily="34" charset="0"/>
              </a:rPr>
              <a:t>с момента получения информации от оператора осуществляет блокирование денежных средств на специальном счете в размере обеспечения заявки и направляет информацию о блокировании оператору электронной площадки.</a:t>
            </a:r>
          </a:p>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 В случае отсутствия на специальном счете незаблокированных денежных средств, банк такое блокирование не осуществляет и направляет оператору электронной площадки информацию об отсутствии на специальном счете денежных средств в необходимом размере.</a:t>
            </a:r>
          </a:p>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 Если денежные средства на специальном счете не заблокированы банком, оператор осуществляет возврат заявки</a:t>
            </a:r>
          </a:p>
        </p:txBody>
      </p:sp>
      <p:cxnSp>
        <p:nvCxnSpPr>
          <p:cNvPr id="23" name="Прямая со стрелкой 22"/>
          <p:cNvCxnSpPr/>
          <p:nvPr/>
        </p:nvCxnSpPr>
        <p:spPr>
          <a:xfrm flipH="1">
            <a:off x="6818403" y="4041272"/>
            <a:ext cx="0" cy="539750"/>
          </a:xfrm>
          <a:prstGeom prst="straightConnector1">
            <a:avLst/>
          </a:prstGeom>
          <a:noFill/>
          <a:ln w="6350" cap="flat" cmpd="sng" algn="ctr">
            <a:solidFill>
              <a:srgbClr val="4472C4">
                <a:lumMod val="50000"/>
              </a:srgbClr>
            </a:solidFill>
            <a:prstDash val="solid"/>
            <a:miter lim="800000"/>
            <a:tailEnd type="triangle"/>
          </a:ln>
          <a:effectLst/>
        </p:spPr>
      </p:cxnSp>
      <p:sp>
        <p:nvSpPr>
          <p:cNvPr id="22" name="Прямоугольник 21"/>
          <p:cNvSpPr/>
          <p:nvPr/>
        </p:nvSpPr>
        <p:spPr>
          <a:xfrm>
            <a:off x="5293391" y="2262285"/>
            <a:ext cx="1593705" cy="261610"/>
          </a:xfrm>
          <a:prstGeom prst="rect">
            <a:avLst/>
          </a:prstGeom>
        </p:spPr>
        <p:txBody>
          <a:bodyPr wrap="none">
            <a:spAutoFit/>
          </a:bodyPr>
          <a:lstStyle/>
          <a:p>
            <a:pPr algn="ctr">
              <a:spcAft>
                <a:spcPts val="0"/>
              </a:spcAft>
            </a:pPr>
            <a:r>
              <a:rPr lang="ru-RU" sz="1050" b="1" kern="150" dirty="0">
                <a:solidFill>
                  <a:srgbClr val="01579B"/>
                </a:solidFill>
                <a:latin typeface="Georgia" panose="02040502050405020303" pitchFamily="18" charset="0"/>
                <a:ea typeface="Arial" panose="020B0604020202020204" pitchFamily="34" charset="0"/>
              </a:rPr>
              <a:t>Порядок действий</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24" name="Прямоугольник 23"/>
          <p:cNvSpPr/>
          <p:nvPr/>
        </p:nvSpPr>
        <p:spPr>
          <a:xfrm>
            <a:off x="6977224" y="2262285"/>
            <a:ext cx="1188146" cy="261610"/>
          </a:xfrm>
          <a:prstGeom prst="rect">
            <a:avLst/>
          </a:prstGeom>
        </p:spPr>
        <p:txBody>
          <a:bodyPr wrap="none">
            <a:spAutoFit/>
          </a:bodyPr>
          <a:lstStyle/>
          <a:p>
            <a:pPr algn="ctr">
              <a:spcAft>
                <a:spcPts val="0"/>
              </a:spcAft>
            </a:pPr>
            <a:r>
              <a:rPr lang="ru-RU" sz="1050" b="1" kern="150" dirty="0">
                <a:solidFill>
                  <a:srgbClr val="01579B"/>
                </a:solidFill>
                <a:latin typeface="Georgia" panose="02040502050405020303" pitchFamily="18" charset="0"/>
                <a:ea typeface="Arial" panose="020B0604020202020204" pitchFamily="34" charset="0"/>
              </a:rPr>
              <a:t>Где выдается</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25" name="Прямоугольник 24"/>
          <p:cNvSpPr/>
          <p:nvPr/>
        </p:nvSpPr>
        <p:spPr>
          <a:xfrm>
            <a:off x="5641695" y="3376277"/>
            <a:ext cx="1620957" cy="253916"/>
          </a:xfrm>
          <a:prstGeom prst="rect">
            <a:avLst/>
          </a:prstGeom>
        </p:spPr>
        <p:txBody>
          <a:bodyPr wrap="none">
            <a:spAutoFit/>
          </a:bodyPr>
          <a:lstStyle/>
          <a:p>
            <a:pPr algn="ctr">
              <a:spcAft>
                <a:spcPts val="0"/>
              </a:spcAft>
            </a:pPr>
            <a:r>
              <a:rPr lang="ru-RU" sz="1050" b="1" kern="150" dirty="0">
                <a:solidFill>
                  <a:srgbClr val="01579B"/>
                </a:solidFill>
                <a:latin typeface="Georgia" panose="02040502050405020303" pitchFamily="18" charset="0"/>
                <a:ea typeface="Arial" panose="020B0604020202020204" pitchFamily="34" charset="0"/>
              </a:rPr>
              <a:t>Специальный   счет</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26" name="Прямоугольник 25"/>
          <p:cNvSpPr/>
          <p:nvPr/>
        </p:nvSpPr>
        <p:spPr>
          <a:xfrm>
            <a:off x="5939870" y="4200779"/>
            <a:ext cx="2491388" cy="253916"/>
          </a:xfrm>
          <a:prstGeom prst="rect">
            <a:avLst/>
          </a:prstGeom>
        </p:spPr>
        <p:txBody>
          <a:bodyPr wrap="none">
            <a:spAutoFit/>
          </a:bodyPr>
          <a:lstStyle/>
          <a:p>
            <a:pPr algn="ctr">
              <a:spcAft>
                <a:spcPts val="0"/>
              </a:spcAft>
            </a:pPr>
            <a:r>
              <a:rPr lang="ru-RU" sz="1050" b="1" kern="150" dirty="0">
                <a:solidFill>
                  <a:srgbClr val="01579B"/>
                </a:solidFill>
                <a:latin typeface="Georgia" panose="02040502050405020303" pitchFamily="18" charset="0"/>
                <a:ea typeface="Arial" panose="020B0604020202020204" pitchFamily="34" charset="0"/>
              </a:rPr>
              <a:t>Алгоритм    обеспечения заявок</a:t>
            </a:r>
            <a:endParaRPr lang="ru-RU" sz="1100" kern="150" dirty="0">
              <a:solidFill>
                <a:srgbClr val="01579B"/>
              </a:solidFill>
              <a:effectLst/>
              <a:latin typeface="Georgia" panose="02040502050405020303" pitchFamily="18" charset="0"/>
              <a:ea typeface="Arial" panose="020B0604020202020204" pitchFamily="34" charset="0"/>
            </a:endParaRPr>
          </a:p>
        </p:txBody>
      </p:sp>
      <p:sp>
        <p:nvSpPr>
          <p:cNvPr id="27" name="Прямоугольник 26"/>
          <p:cNvSpPr/>
          <p:nvPr/>
        </p:nvSpPr>
        <p:spPr>
          <a:xfrm>
            <a:off x="8075448" y="2858764"/>
            <a:ext cx="562975" cy="261610"/>
          </a:xfrm>
          <a:prstGeom prst="rect">
            <a:avLst/>
          </a:prstGeom>
        </p:spPr>
        <p:txBody>
          <a:bodyPr wrap="none">
            <a:spAutoFit/>
          </a:bodyPr>
          <a:lstStyle/>
          <a:p>
            <a:pPr algn="ctr">
              <a:spcAft>
                <a:spcPts val="0"/>
              </a:spcAft>
            </a:pPr>
            <a:r>
              <a:rPr lang="ru-RU" sz="1050" b="1" kern="150" dirty="0">
                <a:solidFill>
                  <a:srgbClr val="01579B"/>
                </a:solidFill>
                <a:latin typeface="Georgia" panose="02040502050405020303" pitchFamily="18" charset="0"/>
                <a:ea typeface="Arial" panose="020B0604020202020204" pitchFamily="34" charset="0"/>
              </a:rPr>
              <a:t>Банк</a:t>
            </a:r>
            <a:endParaRPr lang="ru-RU" sz="1100" kern="150" dirty="0">
              <a:solidFill>
                <a:srgbClr val="01579B"/>
              </a:solidFill>
              <a:effectLst/>
              <a:latin typeface="Georgia" panose="02040502050405020303" pitchFamily="18" charset="0"/>
              <a:ea typeface="Arial" panose="020B0604020202020204" pitchFamily="34" charset="0"/>
            </a:endParaRPr>
          </a:p>
        </p:txBody>
      </p:sp>
      <p:cxnSp>
        <p:nvCxnSpPr>
          <p:cNvPr id="17" name="Прямая соединительная линия 16"/>
          <p:cNvCxnSpPr/>
          <p:nvPr/>
        </p:nvCxnSpPr>
        <p:spPr>
          <a:xfrm>
            <a:off x="6800306" y="2570289"/>
            <a:ext cx="0" cy="375242"/>
          </a:xfrm>
          <a:prstGeom prst="line">
            <a:avLst/>
          </a:prstGeom>
          <a:ln w="12700">
            <a:solidFill>
              <a:srgbClr val="2038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89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187" name="Прямоугольник 186"/>
          <p:cNvSpPr/>
          <p:nvPr/>
        </p:nvSpPr>
        <p:spPr>
          <a:xfrm>
            <a:off x="-5986" y="222005"/>
            <a:ext cx="12197985"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Шаг 6. </a:t>
            </a:r>
            <a:r>
              <a:rPr lang="ru-RU" b="1" dirty="0">
                <a:latin typeface="Georgia" panose="02040502050405020303" pitchFamily="18" charset="0"/>
              </a:rPr>
              <a:t> </a:t>
            </a:r>
            <a:r>
              <a:rPr lang="ru-RU" sz="2400" b="1" dirty="0">
                <a:solidFill>
                  <a:srgbClr val="01579B"/>
                </a:solidFill>
                <a:latin typeface="Georgia" panose="02040502050405020303" pitchFamily="18" charset="0"/>
              </a:rPr>
              <a:t>Подготовка и подача заявок на участие в закупке</a:t>
            </a:r>
            <a:endParaRPr lang="ru-RU" sz="2400" dirty="0">
              <a:latin typeface="Georgia" panose="02040502050405020303" pitchFamily="18" charset="0"/>
            </a:endParaRPr>
          </a:p>
        </p:txBody>
      </p:sp>
      <p:pic>
        <p:nvPicPr>
          <p:cNvPr id="5" name="Рисунок 4" descr="Лупа"/>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235" y="1053738"/>
            <a:ext cx="431800" cy="431800"/>
          </a:xfrm>
          <a:prstGeom prst="rect">
            <a:avLst/>
          </a:prstGeom>
        </p:spPr>
      </p:pic>
      <p:pic>
        <p:nvPicPr>
          <p:cNvPr id="6" name="Рисунок 5" descr="Контрольный список"/>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4636" y="2080393"/>
            <a:ext cx="431800" cy="431800"/>
          </a:xfrm>
          <a:prstGeom prst="rect">
            <a:avLst/>
          </a:prstGeom>
        </p:spPr>
      </p:pic>
      <p:pic>
        <p:nvPicPr>
          <p:cNvPr id="7" name="Рисунок 6" descr="Восклицательный знак"/>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9608" y="1028628"/>
            <a:ext cx="431800" cy="431800"/>
          </a:xfrm>
          <a:prstGeom prst="rect">
            <a:avLst/>
          </a:prstGeom>
        </p:spPr>
      </p:pic>
      <p:pic>
        <p:nvPicPr>
          <p:cNvPr id="8" name="Рисунок 7" descr="Восклицательный знак"/>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8234" y="2988774"/>
            <a:ext cx="431800" cy="431800"/>
          </a:xfrm>
          <a:prstGeom prst="rect">
            <a:avLst/>
          </a:prstGeom>
        </p:spPr>
      </p:pic>
      <p:pic>
        <p:nvPicPr>
          <p:cNvPr id="10" name="Рисунок 9" descr="Восклицательный знак"/>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89608" y="2988774"/>
            <a:ext cx="431800" cy="431800"/>
          </a:xfrm>
          <a:prstGeom prst="rect">
            <a:avLst/>
          </a:prstGeom>
        </p:spPr>
      </p:pic>
      <p:sp>
        <p:nvSpPr>
          <p:cNvPr id="11" name="Скругленный прямоугольник 10"/>
          <p:cNvSpPr/>
          <p:nvPr/>
        </p:nvSpPr>
        <p:spPr>
          <a:xfrm>
            <a:off x="897068" y="920203"/>
            <a:ext cx="5009692" cy="1752867"/>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Заявка на участие в закупке  отправляется в электронном виде посредством электронной площадки. Срок для подачи заявок участников закупки указан в извещении об осуществлении закупки с указанием адреса в информационно-телекоммуникационной сети «Интернет» электронной площадки. </a:t>
            </a:r>
          </a:p>
          <a:p>
            <a:r>
              <a:rPr lang="ru-RU" sz="1050" dirty="0">
                <a:solidFill>
                  <a:srgbClr val="01579B"/>
                </a:solidFill>
                <a:latin typeface="Georgia" panose="02040502050405020303" pitchFamily="18" charset="0"/>
              </a:rPr>
              <a:t> </a:t>
            </a:r>
          </a:p>
          <a:p>
            <a:r>
              <a:rPr lang="ru-RU" sz="1050" dirty="0">
                <a:solidFill>
                  <a:srgbClr val="01579B"/>
                </a:solidFill>
                <a:latin typeface="Georgia" panose="02040502050405020303" pitchFamily="18" charset="0"/>
              </a:rPr>
              <a:t>Заявка участника — это комплект документов в электронной форме, составленный в полном соответствии с требованиями извещения об осуществлении закупки.</a:t>
            </a:r>
          </a:p>
        </p:txBody>
      </p:sp>
      <p:sp>
        <p:nvSpPr>
          <p:cNvPr id="12" name="Скругленный прямоугольник 11"/>
          <p:cNvSpPr/>
          <p:nvPr/>
        </p:nvSpPr>
        <p:spPr>
          <a:xfrm>
            <a:off x="897068" y="2789097"/>
            <a:ext cx="5009692" cy="2029415"/>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rgbClr val="01579B"/>
                </a:solidFill>
                <a:latin typeface="Georgia" panose="02040502050405020303" pitchFamily="18" charset="0"/>
              </a:rPr>
              <a:t>ВАЖНО:</a:t>
            </a:r>
            <a:endParaRPr lang="ru-RU" sz="1050" dirty="0">
              <a:solidFill>
                <a:srgbClr val="01579B"/>
              </a:solidFill>
              <a:latin typeface="Georgia" panose="02040502050405020303" pitchFamily="18" charset="0"/>
            </a:endParaRPr>
          </a:p>
          <a:p>
            <a:r>
              <a:rPr lang="ru-RU" sz="1050" dirty="0">
                <a:solidFill>
                  <a:srgbClr val="01579B"/>
                </a:solidFill>
                <a:latin typeface="Georgia" panose="02040502050405020303" pitchFamily="18" charset="0"/>
              </a:rPr>
              <a:t>Все требования к поставщикам (подрядчикам, исполнителям) и конкретные характеристики товаров прописаны в извещении об осуществлении закупки, необходимо четко им следовать (например, обратите внимание, какие единые и дополнительные требования установлены к участникам закупки; как указана цена товара: с НДС или без НДС; какие единицы измерения указаны: мм или см; есть значения показателей, которые в соответствии с инструкцией по заполнению заявки на участие в закупке не могут изменяться и т.д.)</a:t>
            </a:r>
          </a:p>
        </p:txBody>
      </p:sp>
      <p:sp>
        <p:nvSpPr>
          <p:cNvPr id="13" name="Скругленный прямоугольник 12"/>
          <p:cNvSpPr/>
          <p:nvPr/>
        </p:nvSpPr>
        <p:spPr>
          <a:xfrm>
            <a:off x="6434687" y="954039"/>
            <a:ext cx="5201869" cy="1877956"/>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rgbClr val="01579B"/>
                </a:solidFill>
                <a:latin typeface="Georgia" panose="02040502050405020303" pitchFamily="18" charset="0"/>
              </a:rPr>
              <a:t>ВАЖНО:</a:t>
            </a:r>
            <a:endParaRPr lang="ru-RU" sz="1050" dirty="0">
              <a:solidFill>
                <a:srgbClr val="01579B"/>
              </a:solidFill>
              <a:latin typeface="Georgia" panose="02040502050405020303" pitchFamily="18" charset="0"/>
            </a:endParaRPr>
          </a:p>
          <a:p>
            <a:r>
              <a:rPr lang="ru-RU" sz="1050" dirty="0">
                <a:solidFill>
                  <a:srgbClr val="01579B"/>
                </a:solidFill>
                <a:latin typeface="Georgia" panose="02040502050405020303" pitchFamily="18" charset="0"/>
              </a:rPr>
              <a:t>следить за изменениями в извещение об осуществлении закупки и сроками подачи заявок. </a:t>
            </a:r>
          </a:p>
          <a:p>
            <a:r>
              <a:rPr lang="ru-RU" sz="1050" dirty="0">
                <a:solidFill>
                  <a:srgbClr val="01579B"/>
                </a:solidFill>
                <a:latin typeface="Georgia" panose="02040502050405020303" pitchFamily="18" charset="0"/>
              </a:rPr>
              <a:t>Заказчик может вносить изменения в закупку после ее размещения. Важно отслеживать их, чтобы случайно не отправить заявку, которая не будет соответствовать действующей редакции извещения об осуществлении закупки. Также важно обращать внимание на сроки подачи заявок, чтобы уложиться в них, в случае пропуска таких сроков принять участие в закупке уже не получится.</a:t>
            </a:r>
          </a:p>
        </p:txBody>
      </p:sp>
      <p:sp>
        <p:nvSpPr>
          <p:cNvPr id="14" name="Скругленный прямоугольник 13"/>
          <p:cNvSpPr/>
          <p:nvPr/>
        </p:nvSpPr>
        <p:spPr>
          <a:xfrm>
            <a:off x="6430075" y="2904606"/>
            <a:ext cx="5201869" cy="2714254"/>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b="1" dirty="0">
                <a:solidFill>
                  <a:srgbClr val="01579B"/>
                </a:solidFill>
                <a:latin typeface="Georgia" panose="02040502050405020303" pitchFamily="18" charset="0"/>
              </a:rPr>
              <a:t>ВАЖНО:</a:t>
            </a:r>
            <a:endParaRPr lang="ru-RU" sz="1050" dirty="0">
              <a:solidFill>
                <a:srgbClr val="01579B"/>
              </a:solidFill>
              <a:latin typeface="Georgia" panose="02040502050405020303" pitchFamily="18" charset="0"/>
            </a:endParaRPr>
          </a:p>
          <a:p>
            <a:r>
              <a:rPr lang="ru-RU" sz="1050" dirty="0">
                <a:solidFill>
                  <a:srgbClr val="01579B"/>
                </a:solidFill>
                <a:latin typeface="Georgia" panose="02040502050405020303" pitchFamily="18" charset="0"/>
              </a:rPr>
              <a:t>внимательно отнестись к оформлению заявки</a:t>
            </a:r>
            <a:r>
              <a:rPr lang="en-US" sz="1050" dirty="0">
                <a:solidFill>
                  <a:srgbClr val="01579B"/>
                </a:solidFill>
                <a:latin typeface="Georgia" panose="02040502050405020303" pitchFamily="18" charset="0"/>
              </a:rPr>
              <a:t>.</a:t>
            </a:r>
            <a:r>
              <a:rPr lang="ru-RU" sz="1050" dirty="0">
                <a:solidFill>
                  <a:srgbClr val="01579B"/>
                </a:solidFill>
                <a:latin typeface="Georgia" panose="02040502050405020303" pitchFamily="18" charset="0"/>
              </a:rPr>
              <a:t> Комиссия по осуществлению закупок отклоняет заявку если:</a:t>
            </a:r>
          </a:p>
          <a:p>
            <a:r>
              <a:rPr lang="ru-RU" sz="1050" dirty="0">
                <a:solidFill>
                  <a:srgbClr val="01579B"/>
                </a:solidFill>
                <a:latin typeface="Georgia" panose="02040502050405020303" pitchFamily="18" charset="0"/>
              </a:rPr>
              <a:t>- не представлены информация и/ или документы, предусмотренные извещением об осуществлении закупки, либо такие информация и/ или документы не соответствуют требованиям, установленным в извещении об осуществлении закупки;</a:t>
            </a:r>
          </a:p>
          <a:p>
            <a:r>
              <a:rPr lang="ru-RU" sz="1050" dirty="0">
                <a:solidFill>
                  <a:srgbClr val="01579B"/>
                </a:solidFill>
                <a:latin typeface="Georgia" panose="02040502050405020303" pitchFamily="18" charset="0"/>
              </a:rPr>
              <a:t>- выявлена недостоверная информация, содержащаяся в заявке на участие в закупке; </a:t>
            </a:r>
          </a:p>
          <a:p>
            <a:r>
              <a:rPr lang="ru-RU" sz="1050" dirty="0">
                <a:solidFill>
                  <a:srgbClr val="01579B"/>
                </a:solidFill>
                <a:latin typeface="Georgia" panose="02040502050405020303" pitchFamily="18" charset="0"/>
              </a:rPr>
              <a:t>- отсутствуют необходимые документы/информация (например, регистрационное удостоверение, сертификат по форме СТ-1, номер реестровой записи и др.). Сведения о том, какие именно документы/информация должны быть представлены участниками закупок всегда содержатся в извещении об осуществлении закупки</a:t>
            </a:r>
          </a:p>
        </p:txBody>
      </p:sp>
      <p:pic>
        <p:nvPicPr>
          <p:cNvPr id="15" name="Рисунок 14" descr="Открытый конверт"/>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34636" y="4990667"/>
            <a:ext cx="431800" cy="431800"/>
          </a:xfrm>
          <a:prstGeom prst="rect">
            <a:avLst/>
          </a:prstGeom>
        </p:spPr>
      </p:pic>
      <p:pic>
        <p:nvPicPr>
          <p:cNvPr id="16" name="Рисунок 15" descr="Вопросительный знак"/>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0544" y="5750250"/>
            <a:ext cx="431800" cy="431800"/>
          </a:xfrm>
          <a:prstGeom prst="rect">
            <a:avLst/>
          </a:prstGeom>
        </p:spPr>
      </p:pic>
      <p:sp>
        <p:nvSpPr>
          <p:cNvPr id="3" name="Скругленный прямоугольник 11">
            <a:extLst>
              <a:ext uri="{FF2B5EF4-FFF2-40B4-BE49-F238E27FC236}">
                <a16:creationId xmlns:a16="http://schemas.microsoft.com/office/drawing/2014/main" id="{3FA8A79A-378F-325C-4B0A-B00F617D3EFE}"/>
              </a:ext>
            </a:extLst>
          </p:cNvPr>
          <p:cNvSpPr/>
          <p:nvPr/>
        </p:nvSpPr>
        <p:spPr>
          <a:xfrm>
            <a:off x="897067" y="4990667"/>
            <a:ext cx="5009692" cy="1571806"/>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Запрос на разъяснение положений извещения — это техническая возможность поставщика официально обратиться к заказчику через электронную торговую площадку (ЭТП) и решить спорные моменты, не привлекая ФАС</a:t>
            </a:r>
          </a:p>
          <a:p>
            <a:r>
              <a:rPr lang="ru-RU" sz="1050" dirty="0">
                <a:solidFill>
                  <a:srgbClr val="01579B"/>
                </a:solidFill>
                <a:latin typeface="Georgia" panose="02040502050405020303" pitchFamily="18" charset="0"/>
              </a:rPr>
              <a:t>Закон дает возможность подать запрос на разъяснения положений извещений, чтобы уточнить или конкретизировать непонятные моменты. В рамках одной закупки возможно подать не более 3 запросов от одного лица. Подать запрос может любой потенциальный поставщик не позднее чем за три дня до даты окончания приема заявок</a:t>
            </a:r>
          </a:p>
        </p:txBody>
      </p:sp>
    </p:spTree>
    <p:extLst>
      <p:ext uri="{BB962C8B-B14F-4D97-AF65-F5344CB8AC3E}">
        <p14:creationId xmlns:p14="http://schemas.microsoft.com/office/powerpoint/2010/main" val="3761609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187" name="Прямоугольник 186"/>
          <p:cNvSpPr/>
          <p:nvPr/>
        </p:nvSpPr>
        <p:spPr>
          <a:xfrm>
            <a:off x="1753236" y="210503"/>
            <a:ext cx="8679542" cy="830997"/>
          </a:xfrm>
          <a:prstGeom prst="rect">
            <a:avLst/>
          </a:prstGeom>
        </p:spPr>
        <p:txBody>
          <a:bodyPr wrap="square">
            <a:spAutoFit/>
          </a:bodyPr>
          <a:lstStyle/>
          <a:p>
            <a:pPr algn="ctr"/>
            <a:r>
              <a:rPr lang="ru-RU" sz="2400" b="1" dirty="0">
                <a:solidFill>
                  <a:srgbClr val="01579B"/>
                </a:solidFill>
                <a:latin typeface="Georgia" panose="02040502050405020303" pitchFamily="18" charset="0"/>
              </a:rPr>
              <a:t>Шаги 7, 8. Подведение итогов закупочной процедуры и заключение контракта</a:t>
            </a:r>
            <a:endParaRPr lang="ru-RU" sz="2400" dirty="0">
              <a:solidFill>
                <a:srgbClr val="01579B"/>
              </a:solidFill>
              <a:latin typeface="Georgia" panose="02040502050405020303" pitchFamily="18" charset="0"/>
            </a:endParaRPr>
          </a:p>
        </p:txBody>
      </p:sp>
      <p:pic>
        <p:nvPicPr>
          <p:cNvPr id="5" name="Рисунок 4" descr="Кубок"/>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941" y="1291346"/>
            <a:ext cx="431800" cy="431800"/>
          </a:xfrm>
          <a:prstGeom prst="rect">
            <a:avLst/>
          </a:prstGeom>
        </p:spPr>
      </p:pic>
      <p:pic>
        <p:nvPicPr>
          <p:cNvPr id="6" name="Рисунок 5" descr="Бумага"/>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3941" y="2452063"/>
            <a:ext cx="431800" cy="431800"/>
          </a:xfrm>
          <a:prstGeom prst="rect">
            <a:avLst/>
          </a:prstGeom>
        </p:spPr>
      </p:pic>
      <p:pic>
        <p:nvPicPr>
          <p:cNvPr id="7" name="Рисунок 6" descr="Тележка"/>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26688" y="1291346"/>
            <a:ext cx="431800" cy="431800"/>
          </a:xfrm>
          <a:prstGeom prst="rect">
            <a:avLst/>
          </a:prstGeom>
        </p:spPr>
      </p:pic>
      <p:pic>
        <p:nvPicPr>
          <p:cNvPr id="8" name="Рисунок 7" descr="Банковский чек"/>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81256" y="3031438"/>
            <a:ext cx="431800" cy="431800"/>
          </a:xfrm>
          <a:prstGeom prst="rect">
            <a:avLst/>
          </a:prstGeom>
        </p:spPr>
      </p:pic>
      <p:cxnSp>
        <p:nvCxnSpPr>
          <p:cNvPr id="10" name="Прямая со стрелкой 9"/>
          <p:cNvCxnSpPr/>
          <p:nvPr/>
        </p:nvCxnSpPr>
        <p:spPr>
          <a:xfrm>
            <a:off x="6101800" y="6339854"/>
            <a:ext cx="0" cy="287655"/>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sp>
        <p:nvSpPr>
          <p:cNvPr id="11" name="Скругленный прямоугольник 10"/>
          <p:cNvSpPr/>
          <p:nvPr/>
        </p:nvSpPr>
        <p:spPr>
          <a:xfrm>
            <a:off x="935037" y="1295082"/>
            <a:ext cx="4411663" cy="1910947"/>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rgbClr val="01579B"/>
                </a:solidFill>
                <a:latin typeface="Georgia" panose="02040502050405020303" pitchFamily="18" charset="0"/>
              </a:rPr>
              <a:t>Если вы стали победителем закупки или вашу заявку на участие в закупке отклонили, данная информация будет содержаться в протоколе подведения итогов закупочной процедуры. </a:t>
            </a:r>
          </a:p>
          <a:p>
            <a:r>
              <a:rPr lang="ru-RU" sz="1200" dirty="0">
                <a:solidFill>
                  <a:srgbClr val="01579B"/>
                </a:solidFill>
                <a:latin typeface="Georgia" panose="02040502050405020303" pitchFamily="18" charset="0"/>
              </a:rPr>
              <a:t> </a:t>
            </a:r>
          </a:p>
          <a:p>
            <a:r>
              <a:rPr lang="ru-RU" sz="1200" dirty="0">
                <a:solidFill>
                  <a:srgbClr val="01579B"/>
                </a:solidFill>
                <a:latin typeface="Georgia" panose="02040502050405020303" pitchFamily="18" charset="0"/>
              </a:rPr>
              <a:t>Данный протокол также содержит сведения об отклонении участников со ссылкой на конкретные нормы права</a:t>
            </a:r>
          </a:p>
        </p:txBody>
      </p:sp>
      <p:sp>
        <p:nvSpPr>
          <p:cNvPr id="12" name="Скругленный прямоугольник 11"/>
          <p:cNvSpPr/>
          <p:nvPr/>
        </p:nvSpPr>
        <p:spPr>
          <a:xfrm>
            <a:off x="6791647" y="1214344"/>
            <a:ext cx="4411664" cy="4436569"/>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rgbClr val="01579B"/>
                </a:solidFill>
                <a:latin typeface="Georgia" panose="02040502050405020303" pitchFamily="18" charset="0"/>
              </a:rPr>
              <a:t>Победитель закупки подписывает контракт в срок, установленный в статье 51 Федерального закона № 44-ФЗ, на электронной площадке. Важно предоставить заказчику обеспечение исполнения контракта в размере, указанном в извещении об осуществлении закупки (в случае установления заказчиком обеспечения исполнения контракта). </a:t>
            </a:r>
          </a:p>
          <a:p>
            <a:r>
              <a:rPr lang="ru-RU" sz="1200" dirty="0">
                <a:solidFill>
                  <a:srgbClr val="01579B"/>
                </a:solidFill>
                <a:latin typeface="Georgia" panose="02040502050405020303" pitchFamily="18" charset="0"/>
              </a:rPr>
              <a:t> </a:t>
            </a:r>
          </a:p>
          <a:p>
            <a:r>
              <a:rPr lang="ru-RU" sz="1200" dirty="0">
                <a:solidFill>
                  <a:srgbClr val="01579B"/>
                </a:solidFill>
                <a:latin typeface="Georgia" panose="02040502050405020303" pitchFamily="18" charset="0"/>
              </a:rPr>
              <a:t>Обеспечение исполнение контракта может быть предоставлено в виде денежных средств или независимой гарантии.</a:t>
            </a:r>
          </a:p>
          <a:p>
            <a:endParaRPr lang="ru-RU" sz="1200" dirty="0">
              <a:solidFill>
                <a:srgbClr val="01579B"/>
              </a:solidFill>
              <a:latin typeface="Georgia" panose="02040502050405020303" pitchFamily="18" charset="0"/>
            </a:endParaRPr>
          </a:p>
          <a:p>
            <a:r>
              <a:rPr lang="ru-RU" sz="1200" dirty="0">
                <a:solidFill>
                  <a:srgbClr val="01579B"/>
                </a:solidFill>
                <a:latin typeface="Georgia" panose="02040502050405020303" pitchFamily="18" charset="0"/>
              </a:rPr>
              <a:t>СМП и СОНКО освобождаются от необходимости в обеспечении исполнения  контракта в случае предоставления информации, содержащейся в реестре контрактов, заключенных заказчиками, и подтверждающей исполнение таким участником (без учета правопреемства) в течение трех лет до даты подачи заявки на участие в закупке трех контрактов, исполненных без применения к такому участнику неустоек (штрафов, пеней)</a:t>
            </a:r>
          </a:p>
        </p:txBody>
      </p:sp>
      <p:sp>
        <p:nvSpPr>
          <p:cNvPr id="13" name="Прямоугольник 12"/>
          <p:cNvSpPr/>
          <p:nvPr/>
        </p:nvSpPr>
        <p:spPr>
          <a:xfrm>
            <a:off x="0" y="6105566"/>
            <a:ext cx="12197985" cy="307777"/>
          </a:xfrm>
          <a:prstGeom prst="rect">
            <a:avLst/>
          </a:prstGeom>
        </p:spPr>
        <p:txBody>
          <a:bodyPr wrap="square">
            <a:spAutoFit/>
          </a:bodyPr>
          <a:lstStyle/>
          <a:p>
            <a:pPr algn="ctr"/>
            <a:r>
              <a:rPr lang="ru-RU" sz="1400" dirty="0">
                <a:solidFill>
                  <a:srgbClr val="01579B"/>
                </a:solidFill>
                <a:latin typeface="Georgia" panose="02040502050405020303" pitchFamily="18" charset="0"/>
              </a:rPr>
              <a:t>Подробнее о сроках заключения контрактов ниже</a:t>
            </a:r>
          </a:p>
        </p:txBody>
      </p:sp>
      <p:pic>
        <p:nvPicPr>
          <p:cNvPr id="14" name="Рисунок 13" descr="Восклицательный знак"/>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81256" y="3811362"/>
            <a:ext cx="431800" cy="431800"/>
          </a:xfrm>
          <a:prstGeom prst="rect">
            <a:avLst/>
          </a:prstGeom>
        </p:spPr>
      </p:pic>
    </p:spTree>
    <p:extLst>
      <p:ext uri="{BB962C8B-B14F-4D97-AF65-F5344CB8AC3E}">
        <p14:creationId xmlns:p14="http://schemas.microsoft.com/office/powerpoint/2010/main" val="407577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50" dirty="0">
              <a:solidFill>
                <a:srgbClr val="01579B"/>
              </a:solidFill>
              <a:latin typeface="Georgia" panose="02040502050405020303" pitchFamily="18" charset="0"/>
            </a:endParaRPr>
          </a:p>
        </p:txBody>
      </p:sp>
      <p:sp>
        <p:nvSpPr>
          <p:cNvPr id="187" name="Прямоугольник 186"/>
          <p:cNvSpPr/>
          <p:nvPr/>
        </p:nvSpPr>
        <p:spPr>
          <a:xfrm>
            <a:off x="1933184" y="209867"/>
            <a:ext cx="8647574" cy="646331"/>
          </a:xfrm>
          <a:prstGeom prst="rect">
            <a:avLst/>
          </a:prstGeom>
        </p:spPr>
        <p:txBody>
          <a:bodyPr wrap="square">
            <a:spAutoFit/>
          </a:bodyPr>
          <a:lstStyle/>
          <a:p>
            <a:pPr algn="ctr"/>
            <a:r>
              <a:rPr lang="ru-RU" b="1" dirty="0">
                <a:solidFill>
                  <a:srgbClr val="01579B"/>
                </a:solidFill>
                <a:latin typeface="Georgia" panose="02040502050405020303" pitchFamily="18" charset="0"/>
              </a:rPr>
              <a:t>Основные сроки при заключении контрактов по результатам электронного конкурса, электронного аукциона</a:t>
            </a:r>
            <a:endParaRPr lang="ru-RU" dirty="0">
              <a:solidFill>
                <a:srgbClr val="01579B"/>
              </a:solidFill>
              <a:latin typeface="Georgia" panose="02040502050405020303" pitchFamily="18" charset="0"/>
            </a:endParaRPr>
          </a:p>
        </p:txBody>
      </p:sp>
      <p:pic>
        <p:nvPicPr>
          <p:cNvPr id="5" name="Рисунок 4" descr="Песочные часы"/>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1357" y="410102"/>
            <a:ext cx="431800" cy="431800"/>
          </a:xfrm>
          <a:prstGeom prst="rect">
            <a:avLst/>
          </a:prstGeom>
        </p:spPr>
      </p:pic>
      <p:sp>
        <p:nvSpPr>
          <p:cNvPr id="3" name="Блок-схема: решение 2"/>
          <p:cNvSpPr/>
          <p:nvPr/>
        </p:nvSpPr>
        <p:spPr>
          <a:xfrm>
            <a:off x="4040260" y="935435"/>
            <a:ext cx="3947903" cy="235065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77ED7"/>
                </a:solidFill>
                <a:latin typeface="Georgia" panose="02040502050405020303" pitchFamily="18" charset="0"/>
              </a:rPr>
              <a:t>Заключение контракта НЕ ранее чем через </a:t>
            </a:r>
            <a:r>
              <a:rPr lang="ru-RU" sz="1200" b="1" u="sng" dirty="0">
                <a:solidFill>
                  <a:srgbClr val="077ED7"/>
                </a:solidFill>
                <a:latin typeface="Georgia" panose="02040502050405020303" pitchFamily="18" charset="0"/>
              </a:rPr>
              <a:t>10 дней</a:t>
            </a:r>
            <a:r>
              <a:rPr lang="ru-RU" sz="1200" b="1" dirty="0">
                <a:solidFill>
                  <a:srgbClr val="077ED7"/>
                </a:solidFill>
                <a:latin typeface="Georgia" panose="02040502050405020303" pitchFamily="18" charset="0"/>
              </a:rPr>
              <a:t> с даты размещения соответствующих протоколов, </a:t>
            </a:r>
            <a:endParaRPr lang="ru-RU" sz="1200" dirty="0">
              <a:solidFill>
                <a:srgbClr val="077ED7"/>
              </a:solidFill>
              <a:latin typeface="Georgia" panose="02040502050405020303" pitchFamily="18" charset="0"/>
            </a:endParaRPr>
          </a:p>
          <a:p>
            <a:pPr algn="ctr"/>
            <a:r>
              <a:rPr lang="ru-RU" sz="1200" b="1" dirty="0">
                <a:solidFill>
                  <a:srgbClr val="077ED7"/>
                </a:solidFill>
                <a:latin typeface="Georgia" panose="02040502050405020303" pitchFamily="18" charset="0"/>
              </a:rPr>
              <a:t>ПРИ ЭТОМ:</a:t>
            </a:r>
            <a:endParaRPr lang="ru-RU" sz="1050" dirty="0">
              <a:solidFill>
                <a:srgbClr val="077ED7"/>
              </a:solidFill>
              <a:effectLst/>
              <a:latin typeface="Georgia" panose="02040502050405020303" pitchFamily="18" charset="0"/>
            </a:endParaRPr>
          </a:p>
        </p:txBody>
      </p:sp>
      <p:sp>
        <p:nvSpPr>
          <p:cNvPr id="7" name="Прямоугольник 6"/>
          <p:cNvSpPr/>
          <p:nvPr/>
        </p:nvSpPr>
        <p:spPr>
          <a:xfrm>
            <a:off x="457655" y="1374957"/>
            <a:ext cx="2752106" cy="2031325"/>
          </a:xfrm>
          <a:prstGeom prst="rect">
            <a:avLst/>
          </a:prstGeom>
          <a:solidFill>
            <a:srgbClr val="DEF0FE"/>
          </a:solidFill>
          <a:ln>
            <a:solidFill>
              <a:srgbClr val="01579B"/>
            </a:solidFill>
          </a:ln>
        </p:spPr>
        <p:txBody>
          <a:bodyPr wrap="square">
            <a:spAutoFit/>
          </a:bodyPr>
          <a:lstStyle/>
          <a:p>
            <a:pPr algn="ctr">
              <a:spcAft>
                <a:spcPts val="0"/>
              </a:spcAft>
            </a:pPr>
            <a:r>
              <a:rPr lang="en-US" sz="1050" b="1" kern="150" dirty="0">
                <a:solidFill>
                  <a:srgbClr val="077ED7"/>
                </a:solidFill>
                <a:latin typeface="Georgia" panose="02040502050405020303" pitchFamily="18" charset="0"/>
                <a:ea typeface="Arial" panose="020B0604020202020204" pitchFamily="34" charset="0"/>
              </a:rPr>
              <a:t>I</a:t>
            </a:r>
            <a:endParaRPr lang="ru-RU" sz="1050" kern="150" dirty="0">
              <a:solidFill>
                <a:srgbClr val="077ED7"/>
              </a:solidFill>
              <a:latin typeface="Georgia" panose="02040502050405020303" pitchFamily="18" charset="0"/>
              <a:ea typeface="Arial" panose="020B0604020202020204" pitchFamily="34" charset="0"/>
            </a:endParaRPr>
          </a:p>
          <a:p>
            <a:pPr algn="ctr">
              <a:spcAft>
                <a:spcPts val="0"/>
              </a:spcAft>
            </a:pPr>
            <a:r>
              <a:rPr lang="ru-RU" sz="1050" kern="150" dirty="0">
                <a:solidFill>
                  <a:srgbClr val="01579B"/>
                </a:solidFill>
                <a:latin typeface="Georgia" panose="02040502050405020303" pitchFamily="18" charset="0"/>
                <a:ea typeface="Arial" panose="020B0604020202020204" pitchFamily="34" charset="0"/>
              </a:rPr>
              <a:t>НЕ позднее </a:t>
            </a:r>
            <a:r>
              <a:rPr lang="ru-RU" sz="1050" b="1" kern="150" dirty="0">
                <a:solidFill>
                  <a:srgbClr val="01579B"/>
                </a:solidFill>
                <a:latin typeface="Georgia" panose="02040502050405020303" pitchFamily="18" charset="0"/>
                <a:ea typeface="Arial" panose="020B0604020202020204" pitchFamily="34" charset="0"/>
              </a:rPr>
              <a:t>2-х рабочих дней</a:t>
            </a:r>
            <a:r>
              <a:rPr lang="ru-RU" sz="1050" kern="150" dirty="0">
                <a:solidFill>
                  <a:srgbClr val="01579B"/>
                </a:solidFill>
                <a:latin typeface="Georgia" panose="02040502050405020303" pitchFamily="18" charset="0"/>
                <a:ea typeface="Arial" panose="020B0604020202020204" pitchFamily="34" charset="0"/>
              </a:rPr>
              <a:t>, следующих за днем размещения протоколов: формирование и размещение заказчиком проекта контракта БЕЗ своей подписи</a:t>
            </a:r>
          </a:p>
          <a:p>
            <a:pPr algn="ctr">
              <a:spcAft>
                <a:spcPts val="0"/>
              </a:spcAft>
            </a:pPr>
            <a:endParaRPr lang="ru-RU" sz="1050" kern="150" dirty="0">
              <a:solidFill>
                <a:srgbClr val="01579B"/>
              </a:solidFill>
              <a:latin typeface="Georgia" panose="02040502050405020303" pitchFamily="18" charset="0"/>
              <a:ea typeface="Arial" panose="020B0604020202020204" pitchFamily="34" charset="0"/>
            </a:endParaRPr>
          </a:p>
          <a:p>
            <a:pPr algn="ctr">
              <a:spcAft>
                <a:spcPts val="0"/>
              </a:spcAft>
            </a:pPr>
            <a:endParaRPr lang="ru-RU" sz="1050" kern="150" dirty="0">
              <a:solidFill>
                <a:srgbClr val="01579B"/>
              </a:solidFill>
              <a:latin typeface="Georgia" panose="02040502050405020303" pitchFamily="18" charset="0"/>
              <a:ea typeface="Arial" panose="020B0604020202020204" pitchFamily="34" charset="0"/>
            </a:endParaRPr>
          </a:p>
          <a:p>
            <a:pPr algn="ctr">
              <a:spcAft>
                <a:spcPts val="0"/>
              </a:spcAft>
            </a:pPr>
            <a:endParaRPr lang="ru-RU" sz="1050" kern="150" dirty="0">
              <a:solidFill>
                <a:srgbClr val="01579B"/>
              </a:solidFill>
              <a:latin typeface="Georgia" panose="02040502050405020303" pitchFamily="18" charset="0"/>
              <a:ea typeface="Arial" panose="020B0604020202020204" pitchFamily="34" charset="0"/>
            </a:endParaRPr>
          </a:p>
          <a:p>
            <a:pPr algn="ctr">
              <a:spcAft>
                <a:spcPts val="0"/>
              </a:spcAft>
            </a:pPr>
            <a:endParaRPr lang="ru-RU" sz="1050" kern="150" dirty="0">
              <a:solidFill>
                <a:srgbClr val="01579B"/>
              </a:solidFill>
              <a:latin typeface="Georgia" panose="02040502050405020303" pitchFamily="18" charset="0"/>
              <a:ea typeface="Arial" panose="020B0604020202020204" pitchFamily="34" charset="0"/>
            </a:endParaRPr>
          </a:p>
          <a:p>
            <a:pPr algn="ctr">
              <a:spcAft>
                <a:spcPts val="0"/>
              </a:spcAft>
            </a:pPr>
            <a:endParaRPr lang="ru-RU" sz="1050" kern="150" dirty="0">
              <a:solidFill>
                <a:srgbClr val="01579B"/>
              </a:solidFill>
              <a:latin typeface="Georgia" panose="02040502050405020303" pitchFamily="18" charset="0"/>
              <a:ea typeface="Arial" panose="020B0604020202020204" pitchFamily="34" charset="0"/>
            </a:endParaRPr>
          </a:p>
          <a:p>
            <a:pPr algn="ctr">
              <a:spcAft>
                <a:spcPts val="0"/>
              </a:spcAft>
            </a:pPr>
            <a:r>
              <a:rPr lang="ru-RU" sz="1050" kern="150" dirty="0">
                <a:solidFill>
                  <a:srgbClr val="01579B"/>
                </a:solidFill>
                <a:latin typeface="Georgia" panose="02040502050405020303" pitchFamily="18" charset="0"/>
                <a:ea typeface="Arial" panose="020B0604020202020204" pitchFamily="34" charset="0"/>
              </a:rPr>
              <a:t> </a:t>
            </a:r>
          </a:p>
        </p:txBody>
      </p:sp>
      <p:sp>
        <p:nvSpPr>
          <p:cNvPr id="8" name="Прямоугольник 7"/>
          <p:cNvSpPr/>
          <p:nvPr/>
        </p:nvSpPr>
        <p:spPr>
          <a:xfrm>
            <a:off x="426390" y="3719497"/>
            <a:ext cx="2978994" cy="2192908"/>
          </a:xfrm>
          <a:prstGeom prst="rect">
            <a:avLst/>
          </a:prstGeom>
          <a:solidFill>
            <a:srgbClr val="DEF0FE"/>
          </a:solidFill>
          <a:ln>
            <a:solidFill>
              <a:srgbClr val="01579B"/>
            </a:solidFill>
          </a:ln>
        </p:spPr>
        <p:txBody>
          <a:bodyPr wrap="square">
            <a:spAutoFit/>
          </a:bodyPr>
          <a:lstStyle/>
          <a:p>
            <a:pPr algn="ctr"/>
            <a:r>
              <a:rPr lang="en-US" sz="1050" b="1" dirty="0">
                <a:solidFill>
                  <a:srgbClr val="077ED7"/>
                </a:solidFill>
                <a:latin typeface="Georgia" panose="02040502050405020303" pitchFamily="18" charset="0"/>
              </a:rPr>
              <a:t>II</a:t>
            </a:r>
            <a:endParaRPr lang="ru-RU" sz="1050" dirty="0">
              <a:solidFill>
                <a:srgbClr val="077ED7"/>
              </a:solidFill>
              <a:latin typeface="Georgia" panose="02040502050405020303" pitchFamily="18" charset="0"/>
            </a:endParaRP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5-ти рабочих дней</a:t>
            </a:r>
            <a:r>
              <a:rPr lang="ru-RU" sz="1050" dirty="0">
                <a:solidFill>
                  <a:srgbClr val="01579B"/>
                </a:solidFill>
                <a:latin typeface="Georgia" panose="02040502050405020303" pitchFamily="18" charset="0"/>
              </a:rPr>
              <a:t>, следующих за днем размещения заказчиком проекта контракта: </a:t>
            </a:r>
          </a:p>
          <a:p>
            <a:pPr algn="ctr"/>
            <a:r>
              <a:rPr lang="ru-RU" sz="1050" dirty="0">
                <a:solidFill>
                  <a:srgbClr val="01579B"/>
                </a:solidFill>
                <a:latin typeface="Georgia" panose="02040502050405020303" pitchFamily="18" charset="0"/>
              </a:rPr>
              <a:t>- подписание и размещение участником закупки проекта контракта и документа, подтверждающего предоставление обеспечения исполнения контракта (в случае установления таких требований)</a:t>
            </a:r>
          </a:p>
          <a:p>
            <a:pPr algn="ctr"/>
            <a:r>
              <a:rPr lang="ru-RU" sz="1050" dirty="0">
                <a:solidFill>
                  <a:srgbClr val="01579B"/>
                </a:solidFill>
                <a:latin typeface="Georgia" panose="02040502050405020303" pitchFamily="18" charset="0"/>
              </a:rPr>
              <a:t>-  размещение участником закупки протокола разногласий</a:t>
            </a:r>
          </a:p>
          <a:p>
            <a:pPr algn="ctr"/>
            <a:r>
              <a:rPr lang="ru-RU" sz="1050" dirty="0">
                <a:solidFill>
                  <a:srgbClr val="01579B"/>
                </a:solidFill>
                <a:latin typeface="Georgia" panose="02040502050405020303" pitchFamily="18" charset="0"/>
              </a:rPr>
              <a:t>- размещение участником закупки отказа от заключения контракта</a:t>
            </a:r>
            <a:endParaRPr lang="ru-RU" sz="1050" dirty="0">
              <a:solidFill>
                <a:srgbClr val="01579B"/>
              </a:solidFill>
              <a:effectLst/>
              <a:latin typeface="Georgia" panose="02040502050405020303" pitchFamily="18" charset="0"/>
            </a:endParaRPr>
          </a:p>
        </p:txBody>
      </p:sp>
      <p:sp>
        <p:nvSpPr>
          <p:cNvPr id="10" name="Прямоугольник 9"/>
          <p:cNvSpPr/>
          <p:nvPr/>
        </p:nvSpPr>
        <p:spPr>
          <a:xfrm>
            <a:off x="3981079" y="3719497"/>
            <a:ext cx="4142724" cy="2192908"/>
          </a:xfrm>
          <a:prstGeom prst="rect">
            <a:avLst/>
          </a:prstGeom>
          <a:solidFill>
            <a:srgbClr val="DEF0FE"/>
          </a:solidFill>
          <a:ln>
            <a:solidFill>
              <a:srgbClr val="01579B"/>
            </a:solidFill>
          </a:ln>
        </p:spPr>
        <p:txBody>
          <a:bodyPr wrap="square">
            <a:spAutoFit/>
          </a:bodyPr>
          <a:lstStyle/>
          <a:p>
            <a:pPr algn="ctr"/>
            <a:r>
              <a:rPr lang="en-US" sz="1050" b="1" dirty="0">
                <a:solidFill>
                  <a:srgbClr val="077ED7"/>
                </a:solidFill>
                <a:latin typeface="Georgia" panose="02040502050405020303" pitchFamily="18" charset="0"/>
              </a:rPr>
              <a:t>V</a:t>
            </a:r>
            <a:endParaRPr lang="ru-RU" sz="1050" dirty="0">
              <a:solidFill>
                <a:srgbClr val="077ED7"/>
              </a:solidFill>
              <a:latin typeface="Georgia" panose="02040502050405020303" pitchFamily="18" charset="0"/>
            </a:endParaRPr>
          </a:p>
          <a:p>
            <a:pPr algn="ctr"/>
            <a:r>
              <a:rPr lang="ru-RU" sz="1050" dirty="0">
                <a:solidFill>
                  <a:srgbClr val="01579B"/>
                </a:solidFill>
                <a:latin typeface="Georgia" panose="02040502050405020303" pitchFamily="18" charset="0"/>
              </a:rPr>
              <a:t>В случае если участником закупки, с которым заключается контракт, не выполнены установленные требования (за исключением случая отказа участника от заключения контракта):</a:t>
            </a: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1 рабочего дня</a:t>
            </a:r>
            <a:r>
              <a:rPr lang="ru-RU" sz="1050" dirty="0">
                <a:solidFill>
                  <a:srgbClr val="01579B"/>
                </a:solidFill>
                <a:latin typeface="Georgia" panose="02040502050405020303" pitchFamily="18" charset="0"/>
              </a:rPr>
              <a:t>, следующего за днем истечения срока выполнения участником закупки требований, заказчик:</a:t>
            </a:r>
          </a:p>
          <a:p>
            <a:pPr algn="ctr"/>
            <a:r>
              <a:rPr lang="ru-RU" sz="1050" dirty="0">
                <a:solidFill>
                  <a:srgbClr val="01579B"/>
                </a:solidFill>
                <a:latin typeface="Georgia" panose="02040502050405020303" pitchFamily="18" charset="0"/>
              </a:rPr>
              <a:t>- формирует и подписывает протокол об уклонении участника закупки от заключения контракта;</a:t>
            </a:r>
          </a:p>
          <a:p>
            <a:pPr algn="ctr"/>
            <a:r>
              <a:rPr lang="ru-RU" sz="1050" dirty="0">
                <a:solidFill>
                  <a:srgbClr val="01579B"/>
                </a:solidFill>
                <a:latin typeface="Georgia" panose="02040502050405020303" pitchFamily="18" charset="0"/>
              </a:rPr>
              <a:t>- формирует и направляет в день размещения протокола об уклонении участника закупки от заключения контракта обращение о включении информации об участнике закупки в РНП</a:t>
            </a:r>
            <a:endParaRPr lang="ru-RU" sz="1050" dirty="0">
              <a:solidFill>
                <a:srgbClr val="01579B"/>
              </a:solidFill>
              <a:effectLst/>
              <a:latin typeface="Georgia" panose="02040502050405020303" pitchFamily="18" charset="0"/>
            </a:endParaRPr>
          </a:p>
        </p:txBody>
      </p:sp>
      <p:sp>
        <p:nvSpPr>
          <p:cNvPr id="11" name="Прямоугольник 10"/>
          <p:cNvSpPr/>
          <p:nvPr/>
        </p:nvSpPr>
        <p:spPr>
          <a:xfrm>
            <a:off x="8699499" y="3800288"/>
            <a:ext cx="2993542" cy="2031325"/>
          </a:xfrm>
          <a:prstGeom prst="rect">
            <a:avLst/>
          </a:prstGeom>
          <a:solidFill>
            <a:srgbClr val="DEF0FE"/>
          </a:solidFill>
          <a:ln>
            <a:solidFill>
              <a:srgbClr val="01579B"/>
            </a:solidFill>
          </a:ln>
        </p:spPr>
        <p:txBody>
          <a:bodyPr wrap="square">
            <a:spAutoFit/>
          </a:bodyPr>
          <a:lstStyle/>
          <a:p>
            <a:pPr algn="ctr"/>
            <a:r>
              <a:rPr lang="en-US" sz="1050" b="1" dirty="0">
                <a:solidFill>
                  <a:srgbClr val="077ED7"/>
                </a:solidFill>
                <a:latin typeface="Georgia" panose="02040502050405020303" pitchFamily="18" charset="0"/>
              </a:rPr>
              <a:t>IV</a:t>
            </a:r>
            <a:endParaRPr lang="ru-RU" sz="1050" dirty="0">
              <a:solidFill>
                <a:srgbClr val="077ED7"/>
              </a:solidFill>
              <a:latin typeface="Georgia" panose="02040502050405020303" pitchFamily="18" charset="0"/>
            </a:endParaRP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1 рабочего дня</a:t>
            </a:r>
            <a:r>
              <a:rPr lang="ru-RU" sz="1050" dirty="0">
                <a:solidFill>
                  <a:srgbClr val="01579B"/>
                </a:solidFill>
                <a:latin typeface="Georgia" panose="02040502050405020303" pitchFamily="18" charset="0"/>
              </a:rPr>
              <a:t>, следующего за днем размещения заказчиком проекта контракта (в случае, если заказчиком размещен без своей подписи проекта контракта с учетом, либо без учета, либо с частичным учетом протокола разногласий): подписание и размещение участником закупки проекта контракта и документа, подтверждающего предоставление обеспечения исполнения контракта (в случае установления таких требований)</a:t>
            </a:r>
            <a:endParaRPr lang="ru-RU" sz="1050" dirty="0">
              <a:solidFill>
                <a:srgbClr val="01579B"/>
              </a:solidFill>
              <a:effectLst/>
              <a:latin typeface="Georgia" panose="02040502050405020303" pitchFamily="18" charset="0"/>
            </a:endParaRPr>
          </a:p>
        </p:txBody>
      </p:sp>
      <p:sp>
        <p:nvSpPr>
          <p:cNvPr id="12" name="Прямоугольник 11"/>
          <p:cNvSpPr/>
          <p:nvPr/>
        </p:nvSpPr>
        <p:spPr>
          <a:xfrm>
            <a:off x="8699499" y="1303781"/>
            <a:ext cx="2993542" cy="2192908"/>
          </a:xfrm>
          <a:prstGeom prst="rect">
            <a:avLst/>
          </a:prstGeom>
          <a:solidFill>
            <a:srgbClr val="DEF0FE"/>
          </a:solidFill>
          <a:ln>
            <a:solidFill>
              <a:srgbClr val="01579B"/>
            </a:solidFill>
          </a:ln>
        </p:spPr>
        <p:txBody>
          <a:bodyPr wrap="square">
            <a:spAutoFit/>
          </a:bodyPr>
          <a:lstStyle/>
          <a:p>
            <a:pPr algn="ctr"/>
            <a:r>
              <a:rPr lang="en-US" sz="1050" b="1" dirty="0">
                <a:solidFill>
                  <a:srgbClr val="077ED7"/>
                </a:solidFill>
                <a:latin typeface="Georgia" panose="02040502050405020303" pitchFamily="18" charset="0"/>
              </a:rPr>
              <a:t>III</a:t>
            </a:r>
            <a:endParaRPr lang="ru-RU" sz="1050" dirty="0">
              <a:solidFill>
                <a:srgbClr val="077ED7"/>
              </a:solidFill>
              <a:latin typeface="Georgia" panose="02040502050405020303" pitchFamily="18" charset="0"/>
            </a:endParaRP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2-х рабочих дней</a:t>
            </a:r>
            <a:r>
              <a:rPr lang="ru-RU" sz="1050" dirty="0">
                <a:solidFill>
                  <a:srgbClr val="01579B"/>
                </a:solidFill>
                <a:latin typeface="Georgia" panose="02040502050405020303" pitchFamily="18" charset="0"/>
              </a:rPr>
              <a:t>, следующих за днем размещения участником подписанного проекта контракта либо протокола разногласий: </a:t>
            </a:r>
          </a:p>
          <a:p>
            <a:pPr algn="ctr"/>
            <a:r>
              <a:rPr lang="ru-RU" sz="1050" dirty="0">
                <a:solidFill>
                  <a:srgbClr val="01579B"/>
                </a:solidFill>
                <a:latin typeface="Georgia" panose="02040502050405020303" pitchFamily="18" charset="0"/>
              </a:rPr>
              <a:t>- размещение заказчиком подписанного контракта;</a:t>
            </a:r>
          </a:p>
          <a:p>
            <a:pPr algn="ctr"/>
            <a:r>
              <a:rPr lang="ru-RU" sz="1050" dirty="0">
                <a:solidFill>
                  <a:srgbClr val="01579B"/>
                </a:solidFill>
                <a:latin typeface="Georgia" panose="02040502050405020303" pitchFamily="18" charset="0"/>
              </a:rPr>
              <a:t>- формирование и размещение заказчиком без своей подписи проекта контракта с учетом, либо без учета, либо с частичным учетом протокола разногласий</a:t>
            </a:r>
          </a:p>
          <a:p>
            <a:pPr algn="ctr">
              <a:spcAft>
                <a:spcPts val="0"/>
              </a:spcAft>
            </a:pPr>
            <a:r>
              <a:rPr lang="ru-RU" sz="1050" kern="150" dirty="0">
                <a:solidFill>
                  <a:srgbClr val="01579B"/>
                </a:solidFill>
                <a:latin typeface="Georgia" panose="02040502050405020303" pitchFamily="18" charset="0"/>
                <a:ea typeface="Arial" panose="020B0604020202020204" pitchFamily="34" charset="0"/>
              </a:rPr>
              <a:t> </a:t>
            </a:r>
          </a:p>
          <a:p>
            <a:pPr algn="ctr">
              <a:spcAft>
                <a:spcPts val="0"/>
              </a:spcAft>
            </a:pPr>
            <a:r>
              <a:rPr lang="ru-RU" sz="1050" b="1" kern="150" dirty="0">
                <a:solidFill>
                  <a:srgbClr val="01579B"/>
                </a:solidFill>
                <a:latin typeface="Georgia" panose="02040502050405020303" pitchFamily="18" charset="0"/>
                <a:ea typeface="Arial" panose="020B0604020202020204" pitchFamily="34" charset="0"/>
              </a:rPr>
              <a:t> </a:t>
            </a:r>
            <a:endParaRPr lang="ru-RU" sz="1050" kern="150" dirty="0">
              <a:solidFill>
                <a:srgbClr val="01579B"/>
              </a:solidFill>
              <a:effectLst/>
              <a:latin typeface="Georgia" panose="02040502050405020303" pitchFamily="18" charset="0"/>
              <a:ea typeface="Arial" panose="020B0604020202020204" pitchFamily="34" charset="0"/>
            </a:endParaRPr>
          </a:p>
        </p:txBody>
      </p:sp>
      <p:cxnSp>
        <p:nvCxnSpPr>
          <p:cNvPr id="14" name="Прямая со стрелкой 13"/>
          <p:cNvCxnSpPr>
            <a:stCxn id="3" idx="1"/>
          </p:cNvCxnSpPr>
          <p:nvPr/>
        </p:nvCxnSpPr>
        <p:spPr>
          <a:xfrm flipH="1" flipV="1">
            <a:off x="3180186" y="2108221"/>
            <a:ext cx="860074" cy="2541"/>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3405383" y="2689708"/>
            <a:ext cx="1526000" cy="102978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7038501" y="2689708"/>
            <a:ext cx="1660998" cy="111058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7988163" y="2108221"/>
            <a:ext cx="711336"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3" idx="2"/>
          </p:cNvCxnSpPr>
          <p:nvPr/>
        </p:nvCxnSpPr>
        <p:spPr>
          <a:xfrm flipH="1">
            <a:off x="6014211" y="3286088"/>
            <a:ext cx="1" cy="411111"/>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050" dirty="0">
              <a:solidFill>
                <a:srgbClr val="01579B"/>
              </a:solidFill>
              <a:latin typeface="Georgia" panose="02040502050405020303" pitchFamily="18" charset="0"/>
            </a:endParaRPr>
          </a:p>
        </p:txBody>
      </p:sp>
      <p:sp>
        <p:nvSpPr>
          <p:cNvPr id="187" name="Прямоугольник 186"/>
          <p:cNvSpPr/>
          <p:nvPr/>
        </p:nvSpPr>
        <p:spPr>
          <a:xfrm>
            <a:off x="1933184" y="209867"/>
            <a:ext cx="8647574" cy="646331"/>
          </a:xfrm>
          <a:prstGeom prst="rect">
            <a:avLst/>
          </a:prstGeom>
        </p:spPr>
        <p:txBody>
          <a:bodyPr wrap="square">
            <a:spAutoFit/>
          </a:bodyPr>
          <a:lstStyle/>
          <a:p>
            <a:pPr algn="ctr"/>
            <a:r>
              <a:rPr lang="ru-RU" b="1" dirty="0">
                <a:solidFill>
                  <a:srgbClr val="01579B"/>
                </a:solidFill>
                <a:latin typeface="Georgia" panose="02040502050405020303" pitchFamily="18" charset="0"/>
              </a:rPr>
              <a:t>Основные сроки при заключении контрактов по результатам электронного запроса котировок</a:t>
            </a:r>
            <a:endParaRPr lang="ru-RU" dirty="0">
              <a:solidFill>
                <a:srgbClr val="01579B"/>
              </a:solidFill>
              <a:latin typeface="Georgia" panose="02040502050405020303" pitchFamily="18" charset="0"/>
            </a:endParaRPr>
          </a:p>
        </p:txBody>
      </p:sp>
      <p:sp>
        <p:nvSpPr>
          <p:cNvPr id="3" name="Блок-схема: решение 2"/>
          <p:cNvSpPr/>
          <p:nvPr/>
        </p:nvSpPr>
        <p:spPr>
          <a:xfrm>
            <a:off x="4151615" y="2613336"/>
            <a:ext cx="3947903" cy="2350653"/>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solidFill>
                  <a:srgbClr val="077ED7"/>
                </a:solidFill>
                <a:latin typeface="Georgia" panose="02040502050405020303" pitchFamily="18" charset="0"/>
              </a:rPr>
              <a:t>Заключение контракта</a:t>
            </a:r>
            <a:endParaRPr lang="ru-RU" sz="1200" dirty="0">
              <a:solidFill>
                <a:srgbClr val="077ED7"/>
              </a:solidFill>
              <a:latin typeface="Georgia" panose="02040502050405020303" pitchFamily="18" charset="0"/>
            </a:endParaRPr>
          </a:p>
          <a:p>
            <a:pPr algn="ctr"/>
            <a:r>
              <a:rPr lang="ru-RU" sz="1200" b="1" dirty="0">
                <a:solidFill>
                  <a:srgbClr val="077ED7"/>
                </a:solidFill>
                <a:latin typeface="Georgia" panose="02040502050405020303" pitchFamily="18" charset="0"/>
              </a:rPr>
              <a:t>НЕ ранее чем через </a:t>
            </a:r>
            <a:r>
              <a:rPr lang="ru-RU" sz="1200" b="1" u="sng" dirty="0">
                <a:solidFill>
                  <a:srgbClr val="077ED7"/>
                </a:solidFill>
                <a:latin typeface="Georgia" panose="02040502050405020303" pitchFamily="18" charset="0"/>
              </a:rPr>
              <a:t>2 рабочих дня</a:t>
            </a:r>
            <a:r>
              <a:rPr lang="ru-RU" sz="1200" b="1" dirty="0">
                <a:solidFill>
                  <a:srgbClr val="077ED7"/>
                </a:solidFill>
                <a:latin typeface="Georgia" panose="02040502050405020303" pitchFamily="18" charset="0"/>
              </a:rPr>
              <a:t> с даты размещения  итогового протокола,</a:t>
            </a:r>
            <a:endParaRPr lang="ru-RU" sz="1200" dirty="0">
              <a:solidFill>
                <a:srgbClr val="077ED7"/>
              </a:solidFill>
              <a:latin typeface="Georgia" panose="02040502050405020303" pitchFamily="18" charset="0"/>
            </a:endParaRPr>
          </a:p>
          <a:p>
            <a:pPr algn="ctr"/>
            <a:r>
              <a:rPr lang="ru-RU" sz="1200" b="1" dirty="0">
                <a:solidFill>
                  <a:srgbClr val="077ED7"/>
                </a:solidFill>
                <a:latin typeface="Georgia" panose="02040502050405020303" pitchFamily="18" charset="0"/>
              </a:rPr>
              <a:t>ПРИ ЭТОМ:</a:t>
            </a:r>
            <a:endParaRPr lang="ru-RU" sz="1200" dirty="0">
              <a:solidFill>
                <a:srgbClr val="077ED7"/>
              </a:solidFill>
              <a:effectLst/>
              <a:latin typeface="Georgia" panose="02040502050405020303" pitchFamily="18" charset="0"/>
            </a:endParaRPr>
          </a:p>
        </p:txBody>
      </p:sp>
      <p:sp>
        <p:nvSpPr>
          <p:cNvPr id="7" name="Прямоугольник 6"/>
          <p:cNvSpPr/>
          <p:nvPr/>
        </p:nvSpPr>
        <p:spPr>
          <a:xfrm>
            <a:off x="224700" y="3135418"/>
            <a:ext cx="3467327" cy="1338828"/>
          </a:xfrm>
          <a:prstGeom prst="rect">
            <a:avLst/>
          </a:prstGeom>
          <a:solidFill>
            <a:srgbClr val="DEF0FE"/>
          </a:solidFill>
          <a:ln>
            <a:solidFill>
              <a:srgbClr val="01579B"/>
            </a:solidFill>
          </a:ln>
        </p:spPr>
        <p:txBody>
          <a:bodyPr wrap="square">
            <a:spAutoFit/>
          </a:bodyPr>
          <a:lstStyle/>
          <a:p>
            <a:pPr algn="ctr"/>
            <a:r>
              <a:rPr lang="ru-RU" dirty="0">
                <a:solidFill>
                  <a:srgbClr val="01579B"/>
                </a:solidFill>
                <a:latin typeface="Georgia" panose="02040502050405020303" pitchFamily="18" charset="0"/>
              </a:rPr>
              <a:t> </a:t>
            </a:r>
            <a:r>
              <a:rPr lang="en-US" sz="1050" b="1" dirty="0">
                <a:solidFill>
                  <a:srgbClr val="01579B"/>
                </a:solidFill>
                <a:latin typeface="Georgia" panose="02040502050405020303" pitchFamily="18" charset="0"/>
              </a:rPr>
              <a:t>III</a:t>
            </a:r>
            <a:endParaRPr lang="ru-RU" sz="1050" dirty="0">
              <a:solidFill>
                <a:srgbClr val="01579B"/>
              </a:solidFill>
              <a:latin typeface="Georgia" panose="02040502050405020303" pitchFamily="18" charset="0"/>
            </a:endParaRP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1 рабочего дня</a:t>
            </a:r>
            <a:r>
              <a:rPr lang="ru-RU" sz="1050" dirty="0">
                <a:solidFill>
                  <a:srgbClr val="01579B"/>
                </a:solidFill>
                <a:latin typeface="Georgia" panose="02040502050405020303" pitchFamily="18" charset="0"/>
              </a:rPr>
              <a:t>, следующего за днем подписания и размещения победителем проекта контракта + документа, подтверждающего предоставление обеспечения исполнения контракта (при установлении таких требований), заказчик: размещает подписанный </a:t>
            </a:r>
            <a:r>
              <a:rPr lang="ru-RU" sz="1050" kern="150" dirty="0">
                <a:solidFill>
                  <a:srgbClr val="01579B"/>
                </a:solidFill>
                <a:latin typeface="Georgia" panose="02040502050405020303" pitchFamily="18" charset="0"/>
                <a:ea typeface="Arial" panose="020B0604020202020204" pitchFamily="34" charset="0"/>
              </a:rPr>
              <a:t> проект контракта</a:t>
            </a:r>
          </a:p>
        </p:txBody>
      </p:sp>
      <p:sp>
        <p:nvSpPr>
          <p:cNvPr id="8" name="Прямоугольник 7"/>
          <p:cNvSpPr/>
          <p:nvPr/>
        </p:nvSpPr>
        <p:spPr>
          <a:xfrm>
            <a:off x="2331385" y="1006624"/>
            <a:ext cx="7523244" cy="1384995"/>
          </a:xfrm>
          <a:prstGeom prst="rect">
            <a:avLst/>
          </a:prstGeom>
          <a:solidFill>
            <a:srgbClr val="DEF0FE"/>
          </a:solidFill>
          <a:ln>
            <a:solidFill>
              <a:srgbClr val="01579B"/>
            </a:solidFill>
          </a:ln>
        </p:spPr>
        <p:txBody>
          <a:bodyPr wrap="square">
            <a:spAutoFit/>
          </a:bodyPr>
          <a:lstStyle/>
          <a:p>
            <a:pPr algn="ctr"/>
            <a:r>
              <a:rPr lang="en-US" sz="1050" dirty="0">
                <a:solidFill>
                  <a:srgbClr val="01579B"/>
                </a:solidFill>
                <a:latin typeface="Georgia" panose="02040502050405020303" pitchFamily="18" charset="0"/>
              </a:rPr>
              <a:t>IV</a:t>
            </a:r>
            <a:endParaRPr lang="ru-RU" sz="1050" dirty="0">
              <a:solidFill>
                <a:srgbClr val="01579B"/>
              </a:solidFill>
              <a:latin typeface="Georgia" panose="02040502050405020303" pitchFamily="18" charset="0"/>
            </a:endParaRPr>
          </a:p>
          <a:p>
            <a:pPr algn="ctr"/>
            <a:r>
              <a:rPr lang="ru-RU" sz="1050" dirty="0">
                <a:solidFill>
                  <a:srgbClr val="01579B"/>
                </a:solidFill>
                <a:latin typeface="Georgia" panose="02040502050405020303" pitchFamily="18" charset="0"/>
              </a:rPr>
              <a:t>Контракт считается заключенным в день размещения контракта, подписанного заказчиком</a:t>
            </a:r>
          </a:p>
          <a:p>
            <a:pPr algn="ctr"/>
            <a:r>
              <a:rPr lang="ru-RU" sz="1050" i="1" u="sng" dirty="0">
                <a:solidFill>
                  <a:srgbClr val="01579B"/>
                </a:solidFill>
                <a:latin typeface="Georgia" panose="02040502050405020303" pitchFamily="18" charset="0"/>
              </a:rPr>
              <a:t>В случае если победителем не выполнены требования закона</a:t>
            </a:r>
            <a:endParaRPr lang="ru-RU" sz="1050" dirty="0">
              <a:solidFill>
                <a:srgbClr val="01579B"/>
              </a:solidFill>
              <a:latin typeface="Georgia" panose="02040502050405020303" pitchFamily="18" charset="0"/>
            </a:endParaRPr>
          </a:p>
          <a:p>
            <a:pPr algn="ctr"/>
            <a:r>
              <a:rPr lang="ru-RU" sz="1050" i="1" u="sng" dirty="0">
                <a:solidFill>
                  <a:srgbClr val="01579B"/>
                </a:solidFill>
                <a:latin typeface="Georgia" panose="02040502050405020303" pitchFamily="18" charset="0"/>
              </a:rPr>
              <a:t>в части заключения контракта:</a:t>
            </a:r>
            <a:endParaRPr lang="ru-RU" sz="1050" dirty="0">
              <a:solidFill>
                <a:srgbClr val="01579B"/>
              </a:solidFill>
              <a:latin typeface="Georgia" panose="02040502050405020303" pitchFamily="18" charset="0"/>
            </a:endParaRP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1 рабочего дня</a:t>
            </a:r>
            <a:r>
              <a:rPr lang="ru-RU" sz="1050" dirty="0">
                <a:solidFill>
                  <a:srgbClr val="01579B"/>
                </a:solidFill>
                <a:latin typeface="Georgia" panose="02040502050405020303" pitchFamily="18" charset="0"/>
              </a:rPr>
              <a:t>, следующего за днем истечения срока выполнения таких требований, заказчик:</a:t>
            </a:r>
          </a:p>
          <a:p>
            <a:pPr algn="ctr"/>
            <a:r>
              <a:rPr lang="ru-RU" sz="1050" dirty="0">
                <a:solidFill>
                  <a:srgbClr val="01579B"/>
                </a:solidFill>
                <a:latin typeface="Georgia" panose="02040502050405020303" pitchFamily="18" charset="0"/>
              </a:rPr>
              <a:t>- формирует и подписывает протокол об уклонении участника закупки от заключения контракта</a:t>
            </a:r>
          </a:p>
          <a:p>
            <a:pPr algn="ctr"/>
            <a:r>
              <a:rPr lang="ru-RU" sz="1050" dirty="0">
                <a:solidFill>
                  <a:srgbClr val="01579B"/>
                </a:solidFill>
                <a:latin typeface="Georgia" panose="02040502050405020303" pitchFamily="18" charset="0"/>
              </a:rPr>
              <a:t>- формирует и направляет в день размещения такого протокола от заключения контракта обращение о включении информации об участнике закупки в РНП</a:t>
            </a:r>
            <a:endParaRPr lang="ru-RU" sz="1050" dirty="0">
              <a:solidFill>
                <a:srgbClr val="01579B"/>
              </a:solidFill>
              <a:effectLst/>
              <a:latin typeface="Georgia" panose="02040502050405020303" pitchFamily="18" charset="0"/>
            </a:endParaRPr>
          </a:p>
        </p:txBody>
      </p:sp>
      <p:sp>
        <p:nvSpPr>
          <p:cNvPr id="10" name="Прямоугольник 9"/>
          <p:cNvSpPr/>
          <p:nvPr/>
        </p:nvSpPr>
        <p:spPr>
          <a:xfrm>
            <a:off x="2495349" y="5169544"/>
            <a:ext cx="7523244" cy="1500411"/>
          </a:xfrm>
          <a:prstGeom prst="rect">
            <a:avLst/>
          </a:prstGeom>
          <a:solidFill>
            <a:srgbClr val="DEF0FE"/>
          </a:solidFill>
          <a:ln>
            <a:solidFill>
              <a:srgbClr val="01579B"/>
            </a:solidFill>
          </a:ln>
        </p:spPr>
        <p:txBody>
          <a:bodyPr wrap="square">
            <a:spAutoFit/>
          </a:bodyPr>
          <a:lstStyle/>
          <a:p>
            <a:pPr algn="ctr"/>
            <a:r>
              <a:rPr lang="en-US" sz="1050" b="1" dirty="0">
                <a:solidFill>
                  <a:srgbClr val="01579B"/>
                </a:solidFill>
                <a:latin typeface="Georgia" panose="02040502050405020303" pitchFamily="18" charset="0"/>
              </a:rPr>
              <a:t>II</a:t>
            </a:r>
            <a:endParaRPr lang="ru-RU" sz="1050" dirty="0">
              <a:solidFill>
                <a:srgbClr val="01579B"/>
              </a:solidFill>
              <a:latin typeface="Georgia" panose="02040502050405020303" pitchFamily="18" charset="0"/>
            </a:endParaRP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1 рабочего дня</a:t>
            </a:r>
            <a:r>
              <a:rPr lang="ru-RU" sz="1050" dirty="0">
                <a:solidFill>
                  <a:srgbClr val="01579B"/>
                </a:solidFill>
                <a:latin typeface="Georgia" panose="02040502050405020303" pitchFamily="18" charset="0"/>
              </a:rPr>
              <a:t>, следующего за днем размещения заказчиком проекта контракта, победитель: </a:t>
            </a:r>
          </a:p>
          <a:p>
            <a:pPr algn="ctr"/>
            <a:r>
              <a:rPr lang="ru-RU" sz="1050" dirty="0">
                <a:solidFill>
                  <a:srgbClr val="01579B"/>
                </a:solidFill>
                <a:latin typeface="Georgia" panose="02040502050405020303" pitchFamily="18" charset="0"/>
              </a:rPr>
              <a:t>- подписывает и размещает проект контракта + документ, подтверждающий предоставление обеспечения исполнения контракта (при установлении такого требования)</a:t>
            </a:r>
          </a:p>
          <a:p>
            <a:pPr algn="ctr"/>
            <a:r>
              <a:rPr lang="ru-RU" sz="1050" dirty="0">
                <a:solidFill>
                  <a:srgbClr val="01579B"/>
                </a:solidFill>
                <a:latin typeface="Georgia" panose="02040502050405020303" pitchFamily="18" charset="0"/>
              </a:rPr>
              <a:t>ИЛИ</a:t>
            </a:r>
          </a:p>
          <a:p>
            <a:pPr algn="ctr"/>
            <a:r>
              <a:rPr lang="ru-RU" sz="1050" dirty="0">
                <a:solidFill>
                  <a:srgbClr val="01579B"/>
                </a:solidFill>
                <a:latin typeface="Georgia" panose="02040502050405020303" pitchFamily="18" charset="0"/>
              </a:rPr>
              <a:t>-  размещает отказ от заключения контракта.</a:t>
            </a:r>
          </a:p>
          <a:p>
            <a:pPr algn="ctr"/>
            <a:r>
              <a:rPr lang="ru-RU" sz="1050" dirty="0">
                <a:solidFill>
                  <a:srgbClr val="01579B"/>
                </a:solidFill>
                <a:latin typeface="Georgia" panose="02040502050405020303" pitchFamily="18" charset="0"/>
              </a:rPr>
              <a:t> </a:t>
            </a:r>
          </a:p>
          <a:p>
            <a:pPr algn="ctr"/>
            <a:r>
              <a:rPr lang="ru-RU" sz="1050" dirty="0">
                <a:solidFill>
                  <a:srgbClr val="01579B"/>
                </a:solidFill>
                <a:latin typeface="Georgia" panose="02040502050405020303" pitchFamily="18" charset="0"/>
              </a:rPr>
              <a:t>Размещение протокола разногласий НЕ допускается!</a:t>
            </a:r>
            <a:r>
              <a:rPr lang="ru-RU" dirty="0">
                <a:solidFill>
                  <a:srgbClr val="01579B"/>
                </a:solidFill>
                <a:latin typeface="Georgia" panose="02040502050405020303" pitchFamily="18" charset="0"/>
              </a:rPr>
              <a:t> </a:t>
            </a:r>
            <a:endParaRPr lang="ru-RU" sz="1050" dirty="0">
              <a:solidFill>
                <a:srgbClr val="01579B"/>
              </a:solidFill>
              <a:effectLst/>
              <a:latin typeface="Georgia" panose="02040502050405020303" pitchFamily="18" charset="0"/>
            </a:endParaRPr>
          </a:p>
        </p:txBody>
      </p:sp>
      <p:sp>
        <p:nvSpPr>
          <p:cNvPr id="12" name="Прямоугольник 11"/>
          <p:cNvSpPr/>
          <p:nvPr/>
        </p:nvSpPr>
        <p:spPr>
          <a:xfrm>
            <a:off x="8559106" y="3086450"/>
            <a:ext cx="3354125" cy="1384995"/>
          </a:xfrm>
          <a:prstGeom prst="rect">
            <a:avLst/>
          </a:prstGeom>
          <a:solidFill>
            <a:srgbClr val="DEF0FE"/>
          </a:solidFill>
          <a:ln>
            <a:solidFill>
              <a:srgbClr val="01579B"/>
            </a:solidFill>
          </a:ln>
        </p:spPr>
        <p:txBody>
          <a:bodyPr wrap="square">
            <a:spAutoFit/>
          </a:bodyPr>
          <a:lstStyle/>
          <a:p>
            <a:pPr algn="ctr"/>
            <a:r>
              <a:rPr lang="en-US" sz="1050" dirty="0">
                <a:solidFill>
                  <a:srgbClr val="01579B"/>
                </a:solidFill>
                <a:latin typeface="Georgia" panose="02040502050405020303" pitchFamily="18" charset="0"/>
              </a:rPr>
              <a:t>I</a:t>
            </a:r>
            <a:endParaRPr lang="ru-RU" sz="1050" dirty="0">
              <a:solidFill>
                <a:srgbClr val="01579B"/>
              </a:solidFill>
              <a:latin typeface="Georgia" panose="02040502050405020303" pitchFamily="18" charset="0"/>
            </a:endParaRPr>
          </a:p>
          <a:p>
            <a:pPr algn="ctr"/>
            <a:r>
              <a:rPr lang="ru-RU" sz="1050" dirty="0">
                <a:solidFill>
                  <a:srgbClr val="01579B"/>
                </a:solidFill>
                <a:latin typeface="Georgia" panose="02040502050405020303" pitchFamily="18" charset="0"/>
              </a:rPr>
              <a:t>НЕ позднее </a:t>
            </a:r>
            <a:r>
              <a:rPr lang="ru-RU" sz="1050" b="1" dirty="0">
                <a:solidFill>
                  <a:srgbClr val="01579B"/>
                </a:solidFill>
                <a:latin typeface="Georgia" panose="02040502050405020303" pitchFamily="18" charset="0"/>
              </a:rPr>
              <a:t>1 рабочего дня</a:t>
            </a:r>
            <a:r>
              <a:rPr lang="ru-RU" sz="1050" dirty="0">
                <a:solidFill>
                  <a:srgbClr val="01579B"/>
                </a:solidFill>
                <a:latin typeface="Georgia" panose="02040502050405020303" pitchFamily="18" charset="0"/>
              </a:rPr>
              <a:t>, следующего за днем размещения протокола, заказчик:</a:t>
            </a:r>
          </a:p>
          <a:p>
            <a:pPr algn="ctr"/>
            <a:r>
              <a:rPr lang="ru-RU" sz="1050" dirty="0">
                <a:solidFill>
                  <a:srgbClr val="01579B"/>
                </a:solidFill>
                <a:latin typeface="Georgia" panose="02040502050405020303" pitchFamily="18" charset="0"/>
              </a:rPr>
              <a:t>формирует и размещает проект контракта БЕЗ своей подписи</a:t>
            </a:r>
          </a:p>
          <a:p>
            <a:endParaRPr lang="ru-RU" sz="1050" dirty="0">
              <a:solidFill>
                <a:srgbClr val="077ED7"/>
              </a:solidFill>
              <a:latin typeface="Georgia" panose="02040502050405020303" pitchFamily="18" charset="0"/>
            </a:endParaRPr>
          </a:p>
          <a:p>
            <a:endParaRPr lang="ru-RU" sz="1050" dirty="0">
              <a:solidFill>
                <a:srgbClr val="077ED7"/>
              </a:solidFill>
              <a:latin typeface="Georgia" panose="02040502050405020303" pitchFamily="18" charset="0"/>
            </a:endParaRPr>
          </a:p>
          <a:p>
            <a:pPr algn="ctr">
              <a:spcAft>
                <a:spcPts val="0"/>
              </a:spcAft>
            </a:pPr>
            <a:r>
              <a:rPr lang="ru-RU" sz="1050" b="1" kern="150" dirty="0">
                <a:solidFill>
                  <a:srgbClr val="01579B"/>
                </a:solidFill>
                <a:latin typeface="Georgia" panose="02040502050405020303" pitchFamily="18" charset="0"/>
                <a:ea typeface="Arial" panose="020B0604020202020204" pitchFamily="34" charset="0"/>
              </a:rPr>
              <a:t> </a:t>
            </a:r>
            <a:endParaRPr lang="ru-RU" sz="1050" kern="150" dirty="0">
              <a:solidFill>
                <a:srgbClr val="01579B"/>
              </a:solidFill>
              <a:effectLst/>
              <a:latin typeface="Georgia" panose="02040502050405020303" pitchFamily="18" charset="0"/>
              <a:ea typeface="Arial" panose="020B0604020202020204" pitchFamily="34" charset="0"/>
            </a:endParaRPr>
          </a:p>
        </p:txBody>
      </p:sp>
      <p:cxnSp>
        <p:nvCxnSpPr>
          <p:cNvPr id="14" name="Прямая со стрелкой 13"/>
          <p:cNvCxnSpPr>
            <a:stCxn id="3" idx="1"/>
          </p:cNvCxnSpPr>
          <p:nvPr/>
        </p:nvCxnSpPr>
        <p:spPr>
          <a:xfrm flipH="1" flipV="1">
            <a:off x="3726964" y="3788662"/>
            <a:ext cx="424651" cy="1"/>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endCxn id="12" idx="1"/>
          </p:cNvCxnSpPr>
          <p:nvPr/>
        </p:nvCxnSpPr>
        <p:spPr>
          <a:xfrm>
            <a:off x="8093866" y="3778947"/>
            <a:ext cx="465240" cy="1"/>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6144219" y="4963989"/>
            <a:ext cx="2423" cy="205555"/>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6125566" y="2452137"/>
            <a:ext cx="0" cy="161199"/>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668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a:solidFill>
                <a:srgbClr val="01579B"/>
              </a:solidFill>
              <a:latin typeface="Georgia" panose="02040502050405020303" pitchFamily="18" charset="0"/>
            </a:endParaRPr>
          </a:p>
        </p:txBody>
      </p:sp>
      <p:sp>
        <p:nvSpPr>
          <p:cNvPr id="187" name="Прямоугольник 186"/>
          <p:cNvSpPr/>
          <p:nvPr/>
        </p:nvSpPr>
        <p:spPr>
          <a:xfrm>
            <a:off x="1753236" y="210503"/>
            <a:ext cx="8679542"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Шаг 9. Исполнение контракта</a:t>
            </a:r>
            <a:endParaRPr lang="ru-RU" sz="2400" dirty="0">
              <a:solidFill>
                <a:srgbClr val="01579B"/>
              </a:solidFill>
              <a:latin typeface="Georgia" panose="02040502050405020303" pitchFamily="18" charset="0"/>
            </a:endParaRPr>
          </a:p>
        </p:txBody>
      </p:sp>
      <p:sp>
        <p:nvSpPr>
          <p:cNvPr id="11" name="Скругленный прямоугольник 10"/>
          <p:cNvSpPr/>
          <p:nvPr/>
        </p:nvSpPr>
        <p:spPr>
          <a:xfrm>
            <a:off x="604356" y="1257007"/>
            <a:ext cx="11226800" cy="1053288"/>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rgbClr val="01579B"/>
                </a:solidFill>
                <a:latin typeface="Georgia" panose="02040502050405020303" pitchFamily="18" charset="0"/>
              </a:rPr>
              <a:t>Необходимо неукоснительно следовать положениям заключенного контракта, не нарушать его условия, иначе заказчик может потребовать неустойку (штрафы, пени) или расторгнуть контракт в одностороннем порядке и инициировать процедуру внесения сведений о вас (вашей организации)</a:t>
            </a:r>
            <a:r>
              <a:rPr lang="en-US" sz="1400" dirty="0">
                <a:solidFill>
                  <a:srgbClr val="01579B"/>
                </a:solidFill>
                <a:latin typeface="Georgia" panose="02040502050405020303" pitchFamily="18" charset="0"/>
              </a:rPr>
              <a:t> </a:t>
            </a:r>
            <a:r>
              <a:rPr lang="ru-RU" sz="1400" dirty="0">
                <a:solidFill>
                  <a:srgbClr val="01579B"/>
                </a:solidFill>
                <a:latin typeface="Georgia" panose="02040502050405020303" pitchFamily="18" charset="0"/>
              </a:rPr>
              <a:t>в реестр недобросовестных поставщиков, в связи с чем, последующее участие в госзакупках будет возможно по истечении двух лет с даты включения в реестр недобросовестных поставщиков</a:t>
            </a:r>
            <a:endParaRPr lang="ru-RU" sz="1600" dirty="0">
              <a:solidFill>
                <a:srgbClr val="01579B"/>
              </a:solidFill>
              <a:latin typeface="Georgia" panose="02040502050405020303" pitchFamily="18" charset="0"/>
            </a:endParaRPr>
          </a:p>
        </p:txBody>
      </p:sp>
      <p:pic>
        <p:nvPicPr>
          <p:cNvPr id="15" name="Рисунок 14" descr="Рукопожатие"/>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1403" y="1257007"/>
            <a:ext cx="431800" cy="431800"/>
          </a:xfrm>
          <a:prstGeom prst="rect">
            <a:avLst/>
          </a:prstGeom>
        </p:spPr>
      </p:pic>
      <p:sp>
        <p:nvSpPr>
          <p:cNvPr id="17" name="Скругленный прямоугольник 16"/>
          <p:cNvSpPr/>
          <p:nvPr/>
        </p:nvSpPr>
        <p:spPr>
          <a:xfrm>
            <a:off x="604356" y="3029732"/>
            <a:ext cx="11226800" cy="2849767"/>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a:solidFill>
                  <a:srgbClr val="01579B"/>
                </a:solidFill>
                <a:latin typeface="Georgia" panose="02040502050405020303" pitchFamily="18" charset="0"/>
              </a:rPr>
              <a:t>С 2022 участники электронных закупок осуществляют приемку через ЕИС.</a:t>
            </a:r>
          </a:p>
          <a:p>
            <a:r>
              <a:rPr lang="ru-RU" sz="1400" dirty="0">
                <a:solidFill>
                  <a:srgbClr val="01579B"/>
                </a:solidFill>
                <a:latin typeface="Georgia" panose="02040502050405020303" pitchFamily="18" charset="0"/>
              </a:rPr>
              <a:t>Алгоритм электронной приемки:</a:t>
            </a:r>
          </a:p>
          <a:p>
            <a:r>
              <a:rPr lang="ru-RU" sz="1400" dirty="0">
                <a:solidFill>
                  <a:srgbClr val="01579B"/>
                </a:solidFill>
                <a:latin typeface="Georgia" panose="02040502050405020303" pitchFamily="18" charset="0"/>
              </a:rPr>
              <a:t>- поставщиком составляется первичный учетный документ, далее он подписывает его электронной подписью и отправляет заказчику. Затем поставщик отгружает товары или передает результаты работ или услуг.</a:t>
            </a:r>
          </a:p>
          <a:p>
            <a:r>
              <a:rPr lang="ru-RU" sz="1400" dirty="0">
                <a:solidFill>
                  <a:srgbClr val="01579B"/>
                </a:solidFill>
                <a:latin typeface="Georgia" panose="02040502050405020303" pitchFamily="18" charset="0"/>
              </a:rPr>
              <a:t>-  заказчик передает поставщику расписку в бумажном виде о получении товаров или результатов работ и услуг. Следующим шагом заказчик осуществляет приемку и решает, соответствуют ли товары (работы, услуги) требованиям контракта.</a:t>
            </a:r>
          </a:p>
          <a:p>
            <a:r>
              <a:rPr lang="ru-RU" sz="1400" dirty="0">
                <a:solidFill>
                  <a:srgbClr val="01579B"/>
                </a:solidFill>
                <a:latin typeface="Georgia" panose="02040502050405020303" pitchFamily="18" charset="0"/>
              </a:rPr>
              <a:t> </a:t>
            </a:r>
          </a:p>
          <a:p>
            <a:r>
              <a:rPr lang="ru-RU" sz="1400" dirty="0">
                <a:solidFill>
                  <a:srgbClr val="01579B"/>
                </a:solidFill>
                <a:latin typeface="Georgia" panose="02040502050405020303" pitchFamily="18" charset="0"/>
              </a:rPr>
              <a:t>В зависимости от результатов приемки, заказчик может:</a:t>
            </a:r>
          </a:p>
          <a:p>
            <a:r>
              <a:rPr lang="ru-RU" sz="1400" dirty="0">
                <a:solidFill>
                  <a:srgbClr val="01579B"/>
                </a:solidFill>
                <a:latin typeface="Georgia" panose="02040502050405020303" pitchFamily="18" charset="0"/>
              </a:rPr>
              <a:t>принять товары (работы, услуги) полностью;</a:t>
            </a:r>
          </a:p>
          <a:p>
            <a:r>
              <a:rPr lang="ru-RU" sz="1400" dirty="0">
                <a:solidFill>
                  <a:srgbClr val="01579B"/>
                </a:solidFill>
                <a:latin typeface="Georgia" panose="02040502050405020303" pitchFamily="18" charset="0"/>
              </a:rPr>
              <a:t>принять товары (работы, услуги) частично;</a:t>
            </a:r>
          </a:p>
          <a:p>
            <a:r>
              <a:rPr lang="ru-RU" sz="1400" dirty="0">
                <a:solidFill>
                  <a:srgbClr val="01579B"/>
                </a:solidFill>
                <a:latin typeface="Georgia" panose="02040502050405020303" pitchFamily="18" charset="0"/>
              </a:rPr>
              <a:t>отказаться принять товары (работы, услуги)</a:t>
            </a:r>
          </a:p>
          <a:p>
            <a:r>
              <a:rPr lang="ru-RU" sz="1400" dirty="0">
                <a:solidFill>
                  <a:srgbClr val="01579B"/>
                </a:solidFill>
                <a:latin typeface="Georgia" panose="02040502050405020303" pitchFamily="18" charset="0"/>
              </a:rPr>
              <a:t> </a:t>
            </a:r>
          </a:p>
        </p:txBody>
      </p:sp>
      <p:pic>
        <p:nvPicPr>
          <p:cNvPr id="16" name="Рисунок 15" descr="Облачные вычисления"/>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2556" y="3126866"/>
            <a:ext cx="431800" cy="431800"/>
          </a:xfrm>
          <a:prstGeom prst="rect">
            <a:avLst/>
          </a:prstGeom>
        </p:spPr>
      </p:pic>
    </p:spTree>
    <p:extLst>
      <p:ext uri="{BB962C8B-B14F-4D97-AF65-F5344CB8AC3E}">
        <p14:creationId xmlns:p14="http://schemas.microsoft.com/office/powerpoint/2010/main" val="2330240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3" name="Прямоугольник 2"/>
          <p:cNvSpPr/>
          <p:nvPr/>
        </p:nvSpPr>
        <p:spPr>
          <a:xfrm>
            <a:off x="584200" y="197346"/>
            <a:ext cx="11303000" cy="5786199"/>
          </a:xfrm>
          <a:prstGeom prst="rect">
            <a:avLst/>
          </a:prstGeom>
        </p:spPr>
        <p:txBody>
          <a:bodyPr wrap="square">
            <a:spAutoFit/>
          </a:bodyPr>
          <a:lstStyle/>
          <a:p>
            <a:pPr algn="ctr">
              <a:spcAft>
                <a:spcPts val="0"/>
              </a:spcAft>
            </a:pPr>
            <a:r>
              <a:rPr lang="ru-RU" sz="2400" b="1" kern="150" dirty="0">
                <a:solidFill>
                  <a:srgbClr val="01579B"/>
                </a:solidFill>
                <a:latin typeface="Georgia" panose="02040502050405020303" pitchFamily="18" charset="0"/>
                <a:ea typeface="Arial" panose="020B0604020202020204" pitchFamily="34" charset="0"/>
              </a:rPr>
              <a:t>СОДЕРЖАНИЕ</a:t>
            </a:r>
          </a:p>
          <a:p>
            <a:pPr algn="ctr">
              <a:spcAft>
                <a:spcPts val="0"/>
              </a:spcAft>
            </a:pPr>
            <a:endParaRPr lang="ru-RU" sz="1400" kern="150" dirty="0">
              <a:solidFill>
                <a:srgbClr val="01579B"/>
              </a:solidFill>
              <a:latin typeface="Georgia" panose="02040502050405020303" pitchFamily="18" charset="0"/>
              <a:ea typeface="Arial" panose="020B0604020202020204" pitchFamily="34" charset="0"/>
            </a:endParaRPr>
          </a:p>
          <a:p>
            <a:pPr algn="ctr">
              <a:spcAft>
                <a:spcPts val="0"/>
              </a:spcAft>
            </a:pPr>
            <a:r>
              <a:rPr lang="ru-RU" sz="2000" b="1" kern="150" dirty="0">
                <a:solidFill>
                  <a:srgbClr val="01579B"/>
                </a:solidFill>
                <a:latin typeface="Georgia" panose="02040502050405020303" pitchFamily="18" charset="0"/>
                <a:ea typeface="Arial" panose="020B0604020202020204" pitchFamily="34" charset="0"/>
              </a:rPr>
              <a:t> </a:t>
            </a:r>
            <a:endParaRPr lang="ru-RU" sz="1200" kern="150" dirty="0">
              <a:solidFill>
                <a:srgbClr val="01579B"/>
              </a:solidFill>
              <a:latin typeface="Georgia" panose="02040502050405020303" pitchFamily="18" charset="0"/>
              <a:ea typeface="Arial" panose="020B0604020202020204" pitchFamily="34" charset="0"/>
            </a:endParaRPr>
          </a:p>
          <a:p>
            <a:pPr>
              <a:lnSpc>
                <a:spcPct val="150000"/>
              </a:lnSpc>
              <a:spcAft>
                <a:spcPts val="0"/>
              </a:spcAft>
            </a:pPr>
            <a:r>
              <a:rPr lang="ru-RU" sz="1600" dirty="0">
                <a:solidFill>
                  <a:srgbClr val="01579B"/>
                </a:solidFill>
                <a:latin typeface="Georgia" panose="02040502050405020303" pitchFamily="18" charset="0"/>
              </a:rPr>
              <a:t>Нормативно-правовая база</a:t>
            </a:r>
            <a:r>
              <a:rPr lang="ru-RU" sz="1600" kern="150" dirty="0">
                <a:solidFill>
                  <a:srgbClr val="01579B"/>
                </a:solidFill>
                <a:latin typeface="Georgia" panose="02040502050405020303" pitchFamily="18" charset="0"/>
                <a:ea typeface="Arial" panose="020B0604020202020204" pitchFamily="34" charset="0"/>
              </a:rPr>
              <a:t>……………………………………………………………………………………………………………………………..……3</a:t>
            </a:r>
          </a:p>
          <a:p>
            <a:pPr>
              <a:lnSpc>
                <a:spcPct val="150000"/>
              </a:lnSpc>
              <a:spcAft>
                <a:spcPts val="0"/>
              </a:spcAft>
              <a:tabLst>
                <a:tab pos="8821420" algn="l"/>
              </a:tabLst>
            </a:pPr>
            <a:r>
              <a:rPr lang="ru-RU" sz="1600" kern="150" dirty="0">
                <a:solidFill>
                  <a:srgbClr val="01579B"/>
                </a:solidFill>
                <a:latin typeface="Georgia" panose="02040502050405020303" pitchFamily="18" charset="0"/>
                <a:ea typeface="Arial" panose="020B0604020202020204" pitchFamily="34" charset="0"/>
              </a:rPr>
              <a:t>Способы определения поставщиков (подрядчиков, исполнителей)………………………………………………………………..….4-5</a:t>
            </a:r>
          </a:p>
          <a:p>
            <a:pPr>
              <a:lnSpc>
                <a:spcPct val="150000"/>
              </a:lnSpc>
              <a:spcAft>
                <a:spcPts val="0"/>
              </a:spcAft>
            </a:pPr>
            <a:r>
              <a:rPr lang="ru-RU" sz="1600" kern="150" dirty="0">
                <a:solidFill>
                  <a:srgbClr val="01579B"/>
                </a:solidFill>
                <a:latin typeface="Georgia" panose="02040502050405020303" pitchFamily="18" charset="0"/>
                <a:ea typeface="Arial" panose="020B0604020202020204" pitchFamily="34" charset="0"/>
              </a:rPr>
              <a:t>Кто может быть участником закупок………………………………………………………………………………………………………….…….…..6</a:t>
            </a:r>
          </a:p>
          <a:p>
            <a:pPr>
              <a:lnSpc>
                <a:spcPct val="150000"/>
              </a:lnSpc>
              <a:spcAft>
                <a:spcPts val="0"/>
              </a:spcAft>
            </a:pPr>
            <a:r>
              <a:rPr lang="ru-RU" sz="1600" dirty="0">
                <a:solidFill>
                  <a:srgbClr val="01579B"/>
                </a:solidFill>
                <a:latin typeface="Georgia" panose="02040502050405020303" pitchFamily="18" charset="0"/>
              </a:rPr>
              <a:t>Алгоритм участия в закупках</a:t>
            </a:r>
            <a:r>
              <a:rPr lang="ru-RU" sz="1600" kern="150" dirty="0">
                <a:solidFill>
                  <a:srgbClr val="01579B"/>
                </a:solidFill>
                <a:latin typeface="Georgia" panose="02040502050405020303" pitchFamily="18" charset="0"/>
                <a:ea typeface="Arial" panose="020B0604020202020204" pitchFamily="34" charset="0"/>
              </a:rPr>
              <a:t>………………………………………………………………………………………………………………………..…...…7</a:t>
            </a:r>
            <a:endParaRPr lang="ru-RU" sz="1600" dirty="0">
              <a:solidFill>
                <a:srgbClr val="01579B"/>
              </a:solidFill>
              <a:latin typeface="Georgia" panose="02040502050405020303" pitchFamily="18" charset="0"/>
            </a:endParaRPr>
          </a:p>
          <a:p>
            <a:pPr>
              <a:lnSpc>
                <a:spcPct val="150000"/>
              </a:lnSpc>
              <a:spcAft>
                <a:spcPts val="0"/>
              </a:spcAft>
            </a:pPr>
            <a:r>
              <a:rPr lang="ru-RU" sz="1600" dirty="0">
                <a:solidFill>
                  <a:srgbClr val="01579B"/>
                </a:solidFill>
                <a:latin typeface="Georgia" panose="02040502050405020303" pitchFamily="18" charset="0"/>
              </a:rPr>
              <a:t>Шаг 1. </a:t>
            </a:r>
            <a:r>
              <a:rPr lang="ru-RU" sz="1600" kern="150" dirty="0">
                <a:solidFill>
                  <a:srgbClr val="01579B"/>
                </a:solidFill>
                <a:latin typeface="Georgia" panose="02040502050405020303" pitchFamily="18" charset="0"/>
                <a:ea typeface="Arial" panose="020B0604020202020204" pitchFamily="34" charset="0"/>
              </a:rPr>
              <a:t>Сбор пакета документов………………………………………………………………….…..……………………………………………..…..…8</a:t>
            </a:r>
            <a:endParaRPr lang="ru-RU" sz="1600" dirty="0">
              <a:solidFill>
                <a:srgbClr val="01579B"/>
              </a:solidFill>
              <a:latin typeface="Georgia" panose="02040502050405020303" pitchFamily="18" charset="0"/>
            </a:endParaRPr>
          </a:p>
          <a:p>
            <a:pPr>
              <a:lnSpc>
                <a:spcPct val="150000"/>
              </a:lnSpc>
            </a:pPr>
            <a:r>
              <a:rPr lang="ru-RU" sz="1600" dirty="0">
                <a:solidFill>
                  <a:srgbClr val="01579B"/>
                </a:solidFill>
                <a:latin typeface="Georgia" panose="02040502050405020303" pitchFamily="18" charset="0"/>
              </a:rPr>
              <a:t>Шаг 2. Оформление ЭЦП………………………….</a:t>
            </a:r>
            <a:r>
              <a:rPr lang="ru-RU" sz="1600" kern="150" dirty="0">
                <a:solidFill>
                  <a:srgbClr val="01579B"/>
                </a:solidFill>
                <a:latin typeface="Georgia" panose="02040502050405020303" pitchFamily="18" charset="0"/>
                <a:ea typeface="Arial" panose="020B0604020202020204" pitchFamily="34" charset="0"/>
              </a:rPr>
              <a:t>……………………………………………………………………………………………………..…..9</a:t>
            </a:r>
          </a:p>
          <a:p>
            <a:pPr>
              <a:lnSpc>
                <a:spcPct val="150000"/>
              </a:lnSpc>
            </a:pPr>
            <a:r>
              <a:rPr lang="ru-RU" sz="1600" dirty="0">
                <a:solidFill>
                  <a:srgbClr val="01579B"/>
                </a:solidFill>
                <a:latin typeface="Georgia" panose="02040502050405020303" pitchFamily="18" charset="0"/>
              </a:rPr>
              <a:t>Шаг 3. Регистрация в ЕИС……………………….</a:t>
            </a:r>
            <a:r>
              <a:rPr lang="ru-RU" sz="1600" kern="150" dirty="0">
                <a:solidFill>
                  <a:srgbClr val="01579B"/>
                </a:solidFill>
                <a:latin typeface="Georgia" panose="02040502050405020303" pitchFamily="18" charset="0"/>
                <a:ea typeface="Arial" panose="020B0604020202020204" pitchFamily="34" charset="0"/>
              </a:rPr>
              <a:t>…………………………………………………………………………………..………………...10-12</a:t>
            </a:r>
          </a:p>
          <a:p>
            <a:pPr>
              <a:lnSpc>
                <a:spcPct val="150000"/>
              </a:lnSpc>
            </a:pPr>
            <a:r>
              <a:rPr lang="ru-RU" sz="1600" dirty="0">
                <a:solidFill>
                  <a:srgbClr val="01579B"/>
                </a:solidFill>
                <a:latin typeface="Georgia" panose="02040502050405020303" pitchFamily="18" charset="0"/>
              </a:rPr>
              <a:t>Шаг 4. Аккредитация на электронной торговой площадке………………………………………………………………..</a:t>
            </a:r>
            <a:r>
              <a:rPr lang="ru-RU" sz="1600" kern="150" dirty="0">
                <a:solidFill>
                  <a:srgbClr val="01579B"/>
                </a:solidFill>
                <a:latin typeface="Georgia" panose="02040502050405020303" pitchFamily="18" charset="0"/>
                <a:ea typeface="Arial" panose="020B0604020202020204" pitchFamily="34" charset="0"/>
              </a:rPr>
              <a:t>………………..13</a:t>
            </a:r>
          </a:p>
          <a:p>
            <a:pPr>
              <a:lnSpc>
                <a:spcPct val="150000"/>
              </a:lnSpc>
              <a:spcAft>
                <a:spcPts val="0"/>
              </a:spcAft>
            </a:pPr>
            <a:r>
              <a:rPr lang="ru-RU" sz="1600" dirty="0">
                <a:solidFill>
                  <a:srgbClr val="01579B"/>
                </a:solidFill>
                <a:latin typeface="Georgia" panose="02040502050405020303" pitchFamily="18" charset="0"/>
              </a:rPr>
              <a:t>Шаг 5. </a:t>
            </a:r>
            <a:r>
              <a:rPr lang="ru-RU" sz="1600" kern="150" dirty="0">
                <a:solidFill>
                  <a:srgbClr val="01579B"/>
                </a:solidFill>
                <a:latin typeface="Georgia" panose="02040502050405020303" pitchFamily="18" charset="0"/>
                <a:ea typeface="Arial" panose="020B0604020202020204" pitchFamily="34" charset="0"/>
              </a:rPr>
              <a:t>Открытие специального счета…………………………………………………………………………………………..……………….…....14</a:t>
            </a:r>
          </a:p>
          <a:p>
            <a:pPr>
              <a:lnSpc>
                <a:spcPct val="150000"/>
              </a:lnSpc>
              <a:spcAft>
                <a:spcPts val="0"/>
              </a:spcAft>
            </a:pPr>
            <a:r>
              <a:rPr lang="ru-RU" sz="1600" dirty="0">
                <a:solidFill>
                  <a:srgbClr val="01579B"/>
                </a:solidFill>
                <a:latin typeface="Georgia" panose="02040502050405020303" pitchFamily="18" charset="0"/>
              </a:rPr>
              <a:t>Шаг 6. </a:t>
            </a:r>
            <a:r>
              <a:rPr lang="ru-RU" sz="1600" kern="150" dirty="0">
                <a:solidFill>
                  <a:srgbClr val="01579B"/>
                </a:solidFill>
                <a:latin typeface="Georgia" panose="02040502050405020303" pitchFamily="18" charset="0"/>
                <a:ea typeface="Arial" panose="020B0604020202020204" pitchFamily="34" charset="0"/>
              </a:rPr>
              <a:t>Подготовка и подача заявок на участие в закупке……………………………………………………………………………..…….15</a:t>
            </a:r>
          </a:p>
          <a:p>
            <a:pPr>
              <a:lnSpc>
                <a:spcPct val="150000"/>
              </a:lnSpc>
              <a:spcAft>
                <a:spcPts val="0"/>
              </a:spcAft>
            </a:pPr>
            <a:r>
              <a:rPr lang="ru-RU" sz="1600" dirty="0">
                <a:solidFill>
                  <a:srgbClr val="01579B"/>
                </a:solidFill>
                <a:latin typeface="Georgia" panose="02040502050405020303" pitchFamily="18" charset="0"/>
              </a:rPr>
              <a:t>Шаг 7, 8. </a:t>
            </a:r>
            <a:r>
              <a:rPr lang="ru-RU" sz="1600" kern="150" dirty="0">
                <a:solidFill>
                  <a:srgbClr val="01579B"/>
                </a:solidFill>
                <a:latin typeface="Georgia" panose="02040502050405020303" pitchFamily="18" charset="0"/>
                <a:ea typeface="Arial" panose="020B0604020202020204" pitchFamily="34" charset="0"/>
              </a:rPr>
              <a:t>Подведение итогов закупочной процедуры и заключение контракта…………………………………………...…16-18</a:t>
            </a:r>
          </a:p>
          <a:p>
            <a:pPr>
              <a:lnSpc>
                <a:spcPct val="150000"/>
              </a:lnSpc>
              <a:spcAft>
                <a:spcPts val="0"/>
              </a:spcAft>
            </a:pPr>
            <a:r>
              <a:rPr lang="ru-RU" sz="1600" dirty="0">
                <a:solidFill>
                  <a:srgbClr val="01579B"/>
                </a:solidFill>
                <a:latin typeface="Georgia" panose="02040502050405020303" pitchFamily="18" charset="0"/>
              </a:rPr>
              <a:t>Шаг 9. </a:t>
            </a:r>
            <a:r>
              <a:rPr lang="ru-RU" sz="1600" kern="150" dirty="0">
                <a:solidFill>
                  <a:srgbClr val="01579B"/>
                </a:solidFill>
                <a:latin typeface="Georgia" panose="02040502050405020303" pitchFamily="18" charset="0"/>
                <a:ea typeface="Arial" panose="020B0604020202020204" pitchFamily="34" charset="0"/>
              </a:rPr>
              <a:t>Исполнение контракта……………………………………………………………..…………………………………………………….….19-24</a:t>
            </a:r>
          </a:p>
          <a:p>
            <a:pPr>
              <a:lnSpc>
                <a:spcPct val="150000"/>
              </a:lnSpc>
              <a:spcAft>
                <a:spcPts val="0"/>
              </a:spcAft>
            </a:pPr>
            <a:r>
              <a:rPr lang="ru-RU" sz="1600" dirty="0">
                <a:solidFill>
                  <a:srgbClr val="01579B"/>
                </a:solidFill>
                <a:latin typeface="Georgia" panose="02040502050405020303" pitchFamily="18" charset="0"/>
              </a:rPr>
              <a:t>Шаг 10. </a:t>
            </a:r>
            <a:r>
              <a:rPr lang="ru-RU" sz="1600" kern="150" dirty="0">
                <a:solidFill>
                  <a:srgbClr val="01579B"/>
                </a:solidFill>
                <a:latin typeface="Georgia" panose="02040502050405020303" pitchFamily="18" charset="0"/>
                <a:ea typeface="Arial" panose="020B0604020202020204" pitchFamily="34" charset="0"/>
              </a:rPr>
              <a:t>Обжалование закупок………………………………………………………………………………………………………………….………..25</a:t>
            </a:r>
            <a:endParaRPr lang="ru-RU" sz="1600" kern="150" dirty="0">
              <a:solidFill>
                <a:srgbClr val="01579B"/>
              </a:solidFill>
              <a:effectLst/>
              <a:latin typeface="Georgia" panose="02040502050405020303" pitchFamily="18" charset="0"/>
              <a:ea typeface="Arial" panose="020B0604020202020204" pitchFamily="34" charset="0"/>
            </a:endParaRPr>
          </a:p>
        </p:txBody>
      </p:sp>
    </p:spTree>
    <p:extLst>
      <p:ext uri="{BB962C8B-B14F-4D97-AF65-F5344CB8AC3E}">
        <p14:creationId xmlns:p14="http://schemas.microsoft.com/office/powerpoint/2010/main" val="376795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a:solidFill>
                <a:srgbClr val="01579B"/>
              </a:solidFill>
              <a:latin typeface="Georgia" panose="02040502050405020303" pitchFamily="18" charset="0"/>
            </a:endParaRPr>
          </a:p>
        </p:txBody>
      </p:sp>
      <p:sp>
        <p:nvSpPr>
          <p:cNvPr id="187" name="Прямоугольник 186"/>
          <p:cNvSpPr/>
          <p:nvPr/>
        </p:nvSpPr>
        <p:spPr>
          <a:xfrm>
            <a:off x="1753236" y="210503"/>
            <a:ext cx="8679542"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Полная приемка товара, работ, услуг</a:t>
            </a:r>
            <a:endParaRPr lang="ru-RU" sz="2400" dirty="0">
              <a:solidFill>
                <a:srgbClr val="01579B"/>
              </a:solidFill>
              <a:latin typeface="Georgia" panose="02040502050405020303" pitchFamily="18" charset="0"/>
            </a:endParaRPr>
          </a:p>
        </p:txBody>
      </p:sp>
      <p:sp>
        <p:nvSpPr>
          <p:cNvPr id="17" name="Скругленный прямоугольник 16"/>
          <p:cNvSpPr/>
          <p:nvPr/>
        </p:nvSpPr>
        <p:spPr>
          <a:xfrm>
            <a:off x="604356" y="962500"/>
            <a:ext cx="11226800" cy="5317943"/>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rgbClr val="01579B"/>
                </a:solidFill>
                <a:latin typeface="Georgia" panose="02040502050405020303" pitchFamily="18" charset="0"/>
              </a:rPr>
              <a:t>Поставщик, подрядчик, исполнитель</a:t>
            </a:r>
            <a:r>
              <a:rPr lang="ru-RU" sz="1000" dirty="0">
                <a:solidFill>
                  <a:srgbClr val="01579B"/>
                </a:solidFill>
                <a:latin typeface="Georgia" panose="02040502050405020303" pitchFamily="18" charset="0"/>
              </a:rPr>
              <a:t>:</a:t>
            </a: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осуществляет поставку товаров, передачу результатов выполненной работы (оказанной услуги) в соответствии с условиями контракта</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авторизуется в личном кабинете ЕИС, имеет пользовательские права на просмотр списка контрактов и создание (подписание) документов о приемке, доверенность (или иной правоустанавливающий документ) на подписание документов о приемке</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осуществляет поиск контракта со статусом «На исполнении» в перечне контрактов личного кабинета ЕИС</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выбирает из списка контракт (этап контракта), по которому необходимо сформировать и подписать документ о приемке с помощью пункта контекстного меню «Создать документ о приемке»</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заполняет в открывшейся экранной форме обязательные поля (включая дату фактической передачи товаров, результатов выполненной работы, оказанной услуги), которые не были заполнены в автоматическом режиме на основании информации, содержащейся в сведениях о контракте, а также информации единого реестра участников закупок. При необходимости заполняет также необязательные поля</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осуществляет подписание документа о приемке в личном кабинете ЕИС и размещает его в ЕИС. Подписание документа о приемке осуществляется лицами с полномочием «Уполномоченный специалист» и соответствующими правами для работы с документом о приемке.</a:t>
            </a:r>
          </a:p>
          <a:p>
            <a:r>
              <a:rPr lang="ru-RU" sz="1000" b="1" dirty="0">
                <a:solidFill>
                  <a:srgbClr val="01579B"/>
                </a:solidFill>
                <a:latin typeface="Georgia" panose="02040502050405020303" pitchFamily="18" charset="0"/>
              </a:rPr>
              <a:t>Заказчик:</a:t>
            </a: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осуществляет фактическую приемку полученных товаров, работ, услуг (в установленных случаях проводит экспертизу) в порядке и сроке, установленные контрактом</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при поступлении в личный кабинет ЕИС документа о приемке от поставщика осуществляет поиск документа со статусом</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«На рассмотрении» в реестре документов об исполнении контракта</a:t>
            </a:r>
            <a:r>
              <a:rPr lang="en-US" sz="1000" dirty="0">
                <a:solidFill>
                  <a:srgbClr val="01579B"/>
                </a:solidFill>
                <a:latin typeface="Georgia" panose="02040502050405020303" pitchFamily="18" charset="0"/>
              </a:rPr>
              <a:t>;</a:t>
            </a: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осуществляет проверку информации, указанной в документе о приемке</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в случае соответствия информации, указанной в документе</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 приемке, поставленному товару (выполненной работе, оказанной</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услуге) заполняет обязательные поля документа о приемке</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В случае наличия в условиях контракта возможности уменьшения</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суммы оплаты по документу о приемке на размер начисленной</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поставщику неустойки (штрафа, пени), отражает информацию</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 сумме, подлежащей уменьшению в документе о приемке</a:t>
            </a:r>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и реквизитах направленного поставщику требования о начислении</a:t>
            </a:r>
          </a:p>
          <a:p>
            <a:r>
              <a:rPr lang="ru-RU" sz="1000" dirty="0">
                <a:solidFill>
                  <a:srgbClr val="01579B"/>
                </a:solidFill>
                <a:latin typeface="Georgia" panose="02040502050405020303" pitchFamily="18" charset="0"/>
              </a:rPr>
              <a:t>неустойки (штрафа, пени)</a:t>
            </a:r>
            <a:r>
              <a:rPr lang="en-US" sz="1000" dirty="0">
                <a:solidFill>
                  <a:srgbClr val="01579B"/>
                </a:solidFill>
                <a:latin typeface="Georgia" panose="02040502050405020303" pitchFamily="18" charset="0"/>
              </a:rPr>
              <a:t>;</a:t>
            </a: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в случае создания приемочной комиссии и принятия ею решения о полной приемке все члены комиссии отражают решение и подписывают в личном кабинете ЕИС документ о приемке, либо в установленных случаях решение приемочной комиссии, подписанное на бумажном носителе, прилагается заказчиком к документу о приемке, подписываемому в ЕИС. При этом: для подписания документа о приемке в ЕИС каждый пользователь, включая членов приемочной комиссии, авторизуется в личном кабинете ЕИС, имеет пользовательские права на просмотр и подписание документов об исполнении контракта, доверенность (или иной правоустанавливающий документ) на подписание (в случае создания приемочной комиссии – на утверждение) документов об исполнении контракта</a:t>
            </a:r>
            <a:r>
              <a:rPr lang="en-US" sz="1000" dirty="0">
                <a:solidFill>
                  <a:srgbClr val="01579B"/>
                </a:solidFill>
                <a:latin typeface="Georgia" panose="02040502050405020303" pitchFamily="18" charset="0"/>
              </a:rPr>
              <a:t>;</a:t>
            </a:r>
          </a:p>
          <a:p>
            <a:r>
              <a:rPr lang="en-US" sz="1000" dirty="0">
                <a:solidFill>
                  <a:srgbClr val="01579B"/>
                </a:solidFill>
                <a:latin typeface="Georgia" panose="02040502050405020303" pitchFamily="18" charset="0"/>
              </a:rPr>
              <a:t>- </a:t>
            </a:r>
            <a:r>
              <a:rPr lang="ru-RU" sz="1000" dirty="0">
                <a:solidFill>
                  <a:srgbClr val="01579B"/>
                </a:solidFill>
                <a:latin typeface="Georgia" panose="02040502050405020303" pitchFamily="18" charset="0"/>
              </a:rPr>
              <a:t>осуществляет подписание (подписывают уполномоченные лица заказчика, в том числе члены приемочной комиссии и третьи лица) документа о приемке в личном кабинете ЕИС и размещает его в ЕИС. Подписание документа о приемке осуществляется лицами с полномочием «Уполномоченный специалист» и соответствующими правами для работы с документом о приемке Для подписания документа о приемке членам приемочной комиссии также необходимо установить полномочие «Уполномоченный специалист» и назначить соответствующие права для работы с документом о приемке</a:t>
            </a:r>
            <a:r>
              <a:rPr lang="en-US" sz="1000" dirty="0">
                <a:solidFill>
                  <a:srgbClr val="01579B"/>
                </a:solidFill>
                <a:latin typeface="Georgia" panose="02040502050405020303" pitchFamily="18" charset="0"/>
              </a:rPr>
              <a:t>;</a:t>
            </a:r>
            <a:endParaRPr lang="ru-RU" sz="1000" dirty="0">
              <a:solidFill>
                <a:srgbClr val="01579B"/>
              </a:solidFill>
              <a:latin typeface="Georgia" panose="02040502050405020303" pitchFamily="18" charset="0"/>
            </a:endParaRPr>
          </a:p>
          <a:p>
            <a:r>
              <a:rPr lang="ru-RU" sz="1000" dirty="0">
                <a:solidFill>
                  <a:srgbClr val="01579B"/>
                </a:solidFill>
                <a:latin typeface="Georgia" panose="02040502050405020303" pitchFamily="18" charset="0"/>
              </a:rPr>
              <a:t>Осуществляет подписание в личном кабинете ЕИС сведений об исполнении контракта и размещает их в реестре контрактов. Подписание сведений об исполнении контракта осуществляется лицом, которому назначены соответствующие права для работы с реестром контрактов</a:t>
            </a:r>
          </a:p>
        </p:txBody>
      </p:sp>
      <p:pic>
        <p:nvPicPr>
          <p:cNvPr id="7" name="Рисунок 6" descr="Рукопожатие"/>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2556" y="971914"/>
            <a:ext cx="431800" cy="431800"/>
          </a:xfrm>
          <a:prstGeom prst="rect">
            <a:avLst/>
          </a:prstGeom>
        </p:spPr>
      </p:pic>
    </p:spTree>
    <p:extLst>
      <p:ext uri="{BB962C8B-B14F-4D97-AF65-F5344CB8AC3E}">
        <p14:creationId xmlns:p14="http://schemas.microsoft.com/office/powerpoint/2010/main" val="1564938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a:solidFill>
                <a:srgbClr val="01579B"/>
              </a:solidFill>
              <a:latin typeface="Georgia" panose="02040502050405020303" pitchFamily="18" charset="0"/>
            </a:endParaRPr>
          </a:p>
        </p:txBody>
      </p:sp>
      <p:sp>
        <p:nvSpPr>
          <p:cNvPr id="187" name="Прямоугольник 186"/>
          <p:cNvSpPr/>
          <p:nvPr/>
        </p:nvSpPr>
        <p:spPr>
          <a:xfrm>
            <a:off x="1753236" y="210503"/>
            <a:ext cx="8679542"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Частичная приемка товара, работ, услуг</a:t>
            </a:r>
            <a:endParaRPr lang="ru-RU" sz="2400" dirty="0">
              <a:solidFill>
                <a:srgbClr val="01579B"/>
              </a:solidFill>
              <a:latin typeface="Georgia" panose="02040502050405020303" pitchFamily="18" charset="0"/>
            </a:endParaRPr>
          </a:p>
        </p:txBody>
      </p:sp>
      <p:sp>
        <p:nvSpPr>
          <p:cNvPr id="17" name="Скругленный прямоугольник 16"/>
          <p:cNvSpPr/>
          <p:nvPr/>
        </p:nvSpPr>
        <p:spPr>
          <a:xfrm>
            <a:off x="604356" y="941325"/>
            <a:ext cx="11226800" cy="5398412"/>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00" b="1" dirty="0">
                <a:solidFill>
                  <a:srgbClr val="01579B"/>
                </a:solidFill>
                <a:latin typeface="Georgia" panose="02040502050405020303" pitchFamily="18" charset="0"/>
              </a:rPr>
              <a:t>Поставщик, подрядчик, исполнитель:</a:t>
            </a:r>
          </a:p>
          <a:p>
            <a:r>
              <a:rPr lang="ru-RU" sz="1000" dirty="0">
                <a:solidFill>
                  <a:srgbClr val="01579B"/>
                </a:solidFill>
                <a:latin typeface="Georgia" panose="02040502050405020303" pitchFamily="18" charset="0"/>
              </a:rPr>
              <a:t>- осуществляет поставку товаров, передачу результатов выполненной работы (оказанной услуги) в соответствии с условиями контракта;</a:t>
            </a:r>
          </a:p>
          <a:p>
            <a:r>
              <a:rPr lang="ru-RU" sz="1000" dirty="0">
                <a:solidFill>
                  <a:srgbClr val="01579B"/>
                </a:solidFill>
                <a:latin typeface="Georgia" panose="02040502050405020303" pitchFamily="18" charset="0"/>
              </a:rPr>
              <a:t>- авторизуется в личном кабинете ЕИС, имеет пользовательские права на просмотр списка контрактов и создание (подписание) документов о приемке, доверенность (или иной правоустанавливающий документ) на подписание документов о приемке;</a:t>
            </a:r>
          </a:p>
          <a:p>
            <a:r>
              <a:rPr lang="ru-RU" sz="1000" dirty="0">
                <a:solidFill>
                  <a:srgbClr val="01579B"/>
                </a:solidFill>
                <a:latin typeface="Georgia" panose="02040502050405020303" pitchFamily="18" charset="0"/>
              </a:rPr>
              <a:t>- осуществляет поиск контракта со статусом «На исполнении» в перечне контрактов личного кабинета ЕИС;</a:t>
            </a:r>
          </a:p>
          <a:p>
            <a:r>
              <a:rPr lang="ru-RU" sz="1000" dirty="0">
                <a:solidFill>
                  <a:srgbClr val="01579B"/>
                </a:solidFill>
                <a:latin typeface="Georgia" panose="02040502050405020303" pitchFamily="18" charset="0"/>
              </a:rPr>
              <a:t>- выбирает из списка контракт (этап контракта), по которому необходимо сформировать и подписать документ о приемке с помощью пункта контекстного меню «Создать документ о приемке»;</a:t>
            </a:r>
          </a:p>
          <a:p>
            <a:r>
              <a:rPr lang="ru-RU" sz="1000" dirty="0">
                <a:solidFill>
                  <a:srgbClr val="01579B"/>
                </a:solidFill>
                <a:latin typeface="Georgia" panose="02040502050405020303" pitchFamily="18" charset="0"/>
              </a:rPr>
              <a:t>- заполняет в открывшейся экранной форме обязательные поля (включая дату фактической передачи товаров, результатов выполненной работы, оказанной услуги), которые не были заполнены в автоматическом режиме на основании информации, содержащейся в сведениях о контракте, а также информации единого реестра участников закупок. При необходимости заполняет также необязательные поля; </a:t>
            </a:r>
          </a:p>
          <a:p>
            <a:r>
              <a:rPr lang="ru-RU" sz="1000" dirty="0">
                <a:solidFill>
                  <a:srgbClr val="01579B"/>
                </a:solidFill>
                <a:latin typeface="Georgia" panose="02040502050405020303" pitchFamily="18" charset="0"/>
              </a:rPr>
              <a:t>- осуществляет подписание документа о приемке в личном кабинете ЕИС и размещает его в ЕИС. Подписание документа о приемке осуществляется лицами с полномочием «Уполномоченный специалист» и соответствующими правами для работы с документом о приемке.</a:t>
            </a:r>
          </a:p>
          <a:p>
            <a:r>
              <a:rPr lang="ru-RU" sz="1000" b="1" dirty="0">
                <a:solidFill>
                  <a:srgbClr val="01579B"/>
                </a:solidFill>
                <a:latin typeface="Georgia" panose="02040502050405020303" pitchFamily="18" charset="0"/>
              </a:rPr>
              <a:t>Заказчик:</a:t>
            </a:r>
          </a:p>
          <a:p>
            <a:r>
              <a:rPr lang="ru-RU" sz="1000" dirty="0">
                <a:solidFill>
                  <a:srgbClr val="01579B"/>
                </a:solidFill>
                <a:latin typeface="Georgia" panose="02040502050405020303" pitchFamily="18" charset="0"/>
              </a:rPr>
              <a:t>- осуществляет фактическую приемку полученных товаров, работ, услуг (в установленных случаях проводит экспертизу) в порядке и сроки, установленные контрактом;</a:t>
            </a:r>
          </a:p>
          <a:p>
            <a:r>
              <a:rPr lang="ru-RU" sz="1000" dirty="0">
                <a:solidFill>
                  <a:srgbClr val="01579B"/>
                </a:solidFill>
                <a:latin typeface="Georgia" panose="02040502050405020303" pitchFamily="18" charset="0"/>
              </a:rPr>
              <a:t>- при поступлении в личный кабинет ЕИС документа о приемке от поставщика осуществляет поиск документа со статусом «На рассмотрении» в реестре документов об исполнении контракта;</a:t>
            </a:r>
          </a:p>
          <a:p>
            <a:r>
              <a:rPr lang="ru-RU" sz="1000" dirty="0">
                <a:solidFill>
                  <a:srgbClr val="01579B"/>
                </a:solidFill>
                <a:latin typeface="Georgia" panose="02040502050405020303" pitchFamily="18" charset="0"/>
              </a:rPr>
              <a:t>- осуществляет проверку информации, указанной в документе о приемке;</a:t>
            </a:r>
          </a:p>
          <a:p>
            <a:r>
              <a:rPr lang="ru-RU" sz="1000" dirty="0">
                <a:solidFill>
                  <a:srgbClr val="01579B"/>
                </a:solidFill>
                <a:latin typeface="Georgia" panose="02040502050405020303" pitchFamily="18" charset="0"/>
              </a:rPr>
              <a:t>- в случае несоответствия информации, указанной в документе о приемке, фактически поставленному товару (выполненной работе, оказанной услуге) заполняет обязательные поля документа о приемке, указывая в структурированной форме фактически принятые товары по каждой позиции (результаты выполненных работ, оказанных услуг). В случае наличия в условиях контракта возможности уменьшения суммы оплаты по документу о приемке на размер начисленной поставщику неустойки (штрафа, пени), отражает информацию о сумме, подлежащей уменьшению в документе о приемке и реквизитах направленного поставщику требования о начислении неустойки (штрафа, пени);</a:t>
            </a:r>
          </a:p>
          <a:p>
            <a:r>
              <a:rPr lang="ru-RU" sz="1000" dirty="0">
                <a:solidFill>
                  <a:srgbClr val="01579B"/>
                </a:solidFill>
                <a:latin typeface="Georgia" panose="02040502050405020303" pitchFamily="18" charset="0"/>
              </a:rPr>
              <a:t>- в случае создания приемочной комиссии и принятия ею решения о частичной приемке все члены комиссии отражают решение и подписывают в личном кабинете ЕИС документ о приемке, либо в установленных случаях решение приемочной комиссии, подписанное на бумажном носителе, прилагается заказчиком к документу о приемке, подписываемому в ЕИС. При этом: для подписания документа о приемке в ЕИС каждый пользователь, включая членов приемочной комиссии, авторизуется в личном кабинете ЕИС, имеет пользовательские права на просмотр и подписание документов об исполнении контракта, доверенность (или иной правоустанавливающий документ) на подписание (в случае создания приемочной комиссии – на утверждение) документов.</a:t>
            </a:r>
          </a:p>
          <a:p>
            <a:r>
              <a:rPr lang="ru-RU" sz="1000" dirty="0">
                <a:solidFill>
                  <a:srgbClr val="01579B"/>
                </a:solidFill>
                <a:latin typeface="Georgia" panose="02040502050405020303" pitchFamily="18" charset="0"/>
              </a:rPr>
              <a:t>- осуществляет подписание (подписывают уполномоченные лица заказчика, в том числе члены приемочной комиссии и третьи лица) документа о приемке в личном кабинете ЕИС и размещает его в ЕИС. Подписание документа о приемке осуществляется лицами с полномочием «Уполномоченный специалист» и соответствующими правами для работы с документом о приемке. Для подписания документа о приемке членам приемочной комиссии также   необходимо установить полномочие «Уполномоченный специалист» и назначить соответствующие права для работы с документом о приемке;</a:t>
            </a:r>
          </a:p>
          <a:p>
            <a:r>
              <a:rPr lang="ru-RU" sz="1000" dirty="0">
                <a:solidFill>
                  <a:srgbClr val="01579B"/>
                </a:solidFill>
                <a:latin typeface="Georgia" panose="02040502050405020303" pitchFamily="18" charset="0"/>
              </a:rPr>
              <a:t>- осуществляет подписание в личном кабинете ЕИС сведений об исполнении контракта и размещает их в реестре контрактов. Подписание сведений об исполнении контракта осуществляется лицом, которому назначены соответствующие права для работы с реестром контрактов</a:t>
            </a:r>
          </a:p>
        </p:txBody>
      </p:sp>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8856" y="992107"/>
            <a:ext cx="435500" cy="435500"/>
          </a:xfrm>
          <a:prstGeom prst="rect">
            <a:avLst/>
          </a:prstGeom>
        </p:spPr>
      </p:pic>
    </p:spTree>
    <p:extLst>
      <p:ext uri="{BB962C8B-B14F-4D97-AF65-F5344CB8AC3E}">
        <p14:creationId xmlns:p14="http://schemas.microsoft.com/office/powerpoint/2010/main" val="3139126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a:solidFill>
                <a:srgbClr val="01579B"/>
              </a:solidFill>
              <a:latin typeface="Georgia" panose="02040502050405020303" pitchFamily="18" charset="0"/>
            </a:endParaRPr>
          </a:p>
        </p:txBody>
      </p:sp>
      <p:sp>
        <p:nvSpPr>
          <p:cNvPr id="187" name="Прямоугольник 186"/>
          <p:cNvSpPr/>
          <p:nvPr/>
        </p:nvSpPr>
        <p:spPr>
          <a:xfrm>
            <a:off x="1753236" y="210503"/>
            <a:ext cx="8679542"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Частичная приемка товара, работ, услуг</a:t>
            </a:r>
            <a:endParaRPr lang="ru-RU" sz="2400" dirty="0">
              <a:solidFill>
                <a:srgbClr val="01579B"/>
              </a:solidFill>
              <a:latin typeface="Georgia" panose="02040502050405020303" pitchFamily="18" charset="0"/>
            </a:endParaRPr>
          </a:p>
        </p:txBody>
      </p:sp>
      <p:sp>
        <p:nvSpPr>
          <p:cNvPr id="17" name="Скругленный прямоугольник 16"/>
          <p:cNvSpPr/>
          <p:nvPr/>
        </p:nvSpPr>
        <p:spPr>
          <a:xfrm>
            <a:off x="604356" y="925750"/>
            <a:ext cx="11226800" cy="3391273"/>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01579B"/>
                </a:solidFill>
                <a:latin typeface="Georgia" panose="02040502050405020303" pitchFamily="18" charset="0"/>
              </a:rPr>
              <a:t>Поставщик, подрядчик, исполнитель:</a:t>
            </a:r>
          </a:p>
          <a:p>
            <a:r>
              <a:rPr lang="ru-RU" sz="1200" dirty="0">
                <a:solidFill>
                  <a:srgbClr val="01579B"/>
                </a:solidFill>
                <a:latin typeface="Georgia" panose="02040502050405020303" pitchFamily="18" charset="0"/>
              </a:rPr>
              <a:t>- осуществляет в личном кабинете ЕИС поиск подписанного заказчиком документа о приемке с итогом приемки «Подписано с частичной приемкой»;</a:t>
            </a:r>
          </a:p>
          <a:p>
            <a:r>
              <a:rPr lang="ru-RU" sz="1200" dirty="0">
                <a:solidFill>
                  <a:srgbClr val="01579B"/>
                </a:solidFill>
                <a:latin typeface="Georgia" panose="02040502050405020303" pitchFamily="18" charset="0"/>
              </a:rPr>
              <a:t>- выбирает из списка документ о приемке, по которому заказчик принял только часть товаров (работ, услуг). Формирует корректировочный документ с помощью пункта контекстного меню «Сформировать корректировочный документ» на принятую заказчиком часть товаров (результатов выполненных работ, оказанных услуг);</a:t>
            </a:r>
          </a:p>
          <a:p>
            <a:r>
              <a:rPr lang="ru-RU" sz="1200" dirty="0">
                <a:solidFill>
                  <a:srgbClr val="01579B"/>
                </a:solidFill>
                <a:latin typeface="Georgia" panose="02040502050405020303" pitchFamily="18" charset="0"/>
              </a:rPr>
              <a:t>- заполняет в открывшейся экранной форме обязательные поля, которые не были заполнены в автоматическом режиме, с последующей корректировкой информации, указанной заказчиком в качестве расхождений (при необходимости заполняет также необязательные поля);</a:t>
            </a:r>
          </a:p>
          <a:p>
            <a:r>
              <a:rPr lang="ru-RU" sz="1200" dirty="0">
                <a:solidFill>
                  <a:srgbClr val="01579B"/>
                </a:solidFill>
                <a:latin typeface="Georgia" panose="02040502050405020303" pitchFamily="18" charset="0"/>
              </a:rPr>
              <a:t>- осуществляет подписание корректировочного документа в личном кабинете ЕИС (корректировочный документ подписывают уполномоченные лица, в том числе в установленных случаях лицо, ответственное за ведение бухгалтерского учета) и размещает его в ЕИС.</a:t>
            </a:r>
          </a:p>
          <a:p>
            <a:r>
              <a:rPr lang="ru-RU" sz="1200" b="1" dirty="0">
                <a:solidFill>
                  <a:srgbClr val="01579B"/>
                </a:solidFill>
                <a:latin typeface="Georgia" panose="02040502050405020303" pitchFamily="18" charset="0"/>
              </a:rPr>
              <a:t>Заказчик:</a:t>
            </a:r>
            <a:endParaRPr lang="en-US" sz="1200" b="1" dirty="0">
              <a:solidFill>
                <a:srgbClr val="01579B"/>
              </a:solidFill>
              <a:latin typeface="Georgia" panose="02040502050405020303" pitchFamily="18" charset="0"/>
            </a:endParaRPr>
          </a:p>
          <a:p>
            <a:r>
              <a:rPr lang="ru-RU" sz="1200" dirty="0">
                <a:solidFill>
                  <a:srgbClr val="01579B"/>
                </a:solidFill>
                <a:latin typeface="Georgia" panose="02040502050405020303" pitchFamily="18" charset="0"/>
              </a:rPr>
              <a:t>- осуществляет проверку информации, указанной в корректировочном документе;</a:t>
            </a:r>
          </a:p>
          <a:p>
            <a:r>
              <a:rPr lang="ru-RU" sz="1200" dirty="0">
                <a:solidFill>
                  <a:srgbClr val="01579B"/>
                </a:solidFill>
                <a:latin typeface="Georgia" panose="02040502050405020303" pitchFamily="18" charset="0"/>
              </a:rPr>
              <a:t>- в случае отсутствия замечаний в корректировочном документе заполняет необходимые поля корректировочного документа;</a:t>
            </a:r>
          </a:p>
          <a:p>
            <a:r>
              <a:rPr lang="ru-RU" sz="1200" dirty="0">
                <a:solidFill>
                  <a:srgbClr val="01579B"/>
                </a:solidFill>
                <a:latin typeface="Georgia" panose="02040502050405020303" pitchFamily="18" charset="0"/>
              </a:rPr>
              <a:t>- осуществляет подписание (корректировочный документ подписывают уполномоченные лица, в том числе в установленных случаях лицо, ответственное за ведение бухгалтерского учета) в личном кабинете ЕИС и размещает его в ЕИС;</a:t>
            </a:r>
          </a:p>
          <a:p>
            <a:r>
              <a:rPr lang="ru-RU" sz="1200" dirty="0">
                <a:solidFill>
                  <a:srgbClr val="01579B"/>
                </a:solidFill>
                <a:latin typeface="Georgia" panose="02040502050405020303" pitchFamily="18" charset="0"/>
              </a:rPr>
              <a:t>- осуществляет подписание в личном кабинете ЕИС сведений об исполнении контракта и размещает их в реестре контрактов</a:t>
            </a:r>
            <a:endParaRPr lang="ru-RU" sz="1200" b="1" dirty="0">
              <a:solidFill>
                <a:srgbClr val="01579B"/>
              </a:solidFill>
              <a:latin typeface="Georgia" panose="02040502050405020303" pitchFamily="18" charset="0"/>
            </a:endParaRPr>
          </a:p>
        </p:txBody>
      </p:sp>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68856" y="992107"/>
            <a:ext cx="435500" cy="435500"/>
          </a:xfrm>
          <a:prstGeom prst="rect">
            <a:avLst/>
          </a:prstGeom>
        </p:spPr>
      </p:pic>
    </p:spTree>
    <p:extLst>
      <p:ext uri="{BB962C8B-B14F-4D97-AF65-F5344CB8AC3E}">
        <p14:creationId xmlns:p14="http://schemas.microsoft.com/office/powerpoint/2010/main" val="1540061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a:solidFill>
                <a:srgbClr val="01579B"/>
              </a:solidFill>
              <a:latin typeface="Georgia" panose="02040502050405020303" pitchFamily="18" charset="0"/>
            </a:endParaRPr>
          </a:p>
        </p:txBody>
      </p:sp>
      <p:sp>
        <p:nvSpPr>
          <p:cNvPr id="187" name="Прямоугольник 186"/>
          <p:cNvSpPr/>
          <p:nvPr/>
        </p:nvSpPr>
        <p:spPr>
          <a:xfrm>
            <a:off x="1753236" y="210503"/>
            <a:ext cx="8679542"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Отказ от приемки товаров, работ, услуг</a:t>
            </a:r>
            <a:endParaRPr lang="ru-RU" sz="2400" dirty="0">
              <a:solidFill>
                <a:srgbClr val="01579B"/>
              </a:solidFill>
              <a:latin typeface="Georgia" panose="02040502050405020303" pitchFamily="18" charset="0"/>
            </a:endParaRPr>
          </a:p>
        </p:txBody>
      </p:sp>
      <p:sp>
        <p:nvSpPr>
          <p:cNvPr id="17" name="Скругленный прямоугольник 16"/>
          <p:cNvSpPr/>
          <p:nvPr/>
        </p:nvSpPr>
        <p:spPr>
          <a:xfrm>
            <a:off x="604356" y="925750"/>
            <a:ext cx="11226800" cy="5061812"/>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1579B"/>
                </a:solidFill>
                <a:latin typeface="Georgia" panose="02040502050405020303" pitchFamily="18" charset="0"/>
              </a:rPr>
              <a:t>Поставщик, подрядчик, исполнитель:</a:t>
            </a:r>
          </a:p>
          <a:p>
            <a:r>
              <a:rPr lang="ru-RU" sz="1400" dirty="0">
                <a:solidFill>
                  <a:srgbClr val="01579B"/>
                </a:solidFill>
                <a:latin typeface="Georgia" panose="02040502050405020303" pitchFamily="18" charset="0"/>
              </a:rPr>
              <a:t>- осуществляет поставку товаров, передачу результатов выполненной работы (оказанной услуги) в соответствии с условиями контракта; </a:t>
            </a:r>
          </a:p>
          <a:p>
            <a:r>
              <a:rPr lang="ru-RU" sz="1400" dirty="0">
                <a:solidFill>
                  <a:srgbClr val="01579B"/>
                </a:solidFill>
                <a:latin typeface="Georgia" panose="02040502050405020303" pitchFamily="18" charset="0"/>
              </a:rPr>
              <a:t>- авторизуется в личном кабинете ЕИС, имеет пользовательские права на просмотр списка контрактов и создание (подписание) документов о приемке, доверенность (или иной правоустанавливающий документ) на подписание документов о приемке;</a:t>
            </a:r>
          </a:p>
          <a:p>
            <a:r>
              <a:rPr lang="ru-RU" sz="1400" dirty="0">
                <a:solidFill>
                  <a:srgbClr val="01579B"/>
                </a:solidFill>
                <a:latin typeface="Georgia" panose="02040502050405020303" pitchFamily="18" charset="0"/>
              </a:rPr>
              <a:t>- осуществляет поиск контракта со статусом «На исполнении» в перечне контрактов личного кабинета ЕИС;</a:t>
            </a:r>
          </a:p>
          <a:p>
            <a:r>
              <a:rPr lang="ru-RU" sz="1400" dirty="0">
                <a:solidFill>
                  <a:srgbClr val="01579B"/>
                </a:solidFill>
                <a:latin typeface="Georgia" panose="02040502050405020303" pitchFamily="18" charset="0"/>
              </a:rPr>
              <a:t>- выбирает из списка контракт (этап контракта), по которому необходимо сформировать и подписать документ о приемке с помощью пункта контекстного меню «Создать документ о приемке»;</a:t>
            </a:r>
          </a:p>
          <a:p>
            <a:r>
              <a:rPr lang="ru-RU" sz="1400" dirty="0">
                <a:solidFill>
                  <a:srgbClr val="01579B"/>
                </a:solidFill>
                <a:latin typeface="Georgia" panose="02040502050405020303" pitchFamily="18" charset="0"/>
              </a:rPr>
              <a:t>- заполняет в открывшейся экранной форме обязательные поля (включая дату фактической передачи товаров, результатов выполненной работы, оказанной услуги), которые не были заполнены в автоматическом режиме на основании информации, содержащейся в сведениях о контракте, а также информации единого реестра участников закупок. При необходимости заполняет также необязательные поля; </a:t>
            </a:r>
          </a:p>
          <a:p>
            <a:r>
              <a:rPr lang="ru-RU" sz="1400" dirty="0">
                <a:solidFill>
                  <a:srgbClr val="01579B"/>
                </a:solidFill>
                <a:latin typeface="Georgia" panose="02040502050405020303" pitchFamily="18" charset="0"/>
              </a:rPr>
              <a:t>-осуществляет подписание документа о приемке в личном кабинете ЕИС и размещает его в ЕИС. Подписание документа о приемке осуществляется лицами с полномочием «Уполномоченный специалист» и соответствующими правами для работы с документом о приемке.</a:t>
            </a:r>
          </a:p>
          <a:p>
            <a:r>
              <a:rPr lang="ru-RU" sz="1400" b="1" dirty="0">
                <a:solidFill>
                  <a:srgbClr val="01579B"/>
                </a:solidFill>
                <a:latin typeface="Georgia" panose="02040502050405020303" pitchFamily="18" charset="0"/>
              </a:rPr>
              <a:t>Заказчик:</a:t>
            </a:r>
            <a:endParaRPr lang="en-US" sz="1400" b="1" dirty="0">
              <a:solidFill>
                <a:srgbClr val="01579B"/>
              </a:solidFill>
              <a:latin typeface="Georgia" panose="02040502050405020303" pitchFamily="18" charset="0"/>
            </a:endParaRPr>
          </a:p>
          <a:p>
            <a:r>
              <a:rPr lang="ru-RU" sz="1400" dirty="0">
                <a:solidFill>
                  <a:srgbClr val="01579B"/>
                </a:solidFill>
                <a:latin typeface="Georgia" panose="02040502050405020303" pitchFamily="18" charset="0"/>
              </a:rPr>
              <a:t>- осуществляет фактическую приемку полученных товаров, работ, услуг (в установленных случаях проводит экспертизу) в порядке и сроке, установленные контрактом;</a:t>
            </a:r>
          </a:p>
          <a:p>
            <a:r>
              <a:rPr lang="ru-RU" sz="1400" dirty="0">
                <a:solidFill>
                  <a:srgbClr val="01579B"/>
                </a:solidFill>
                <a:latin typeface="Georgia" panose="02040502050405020303" pitchFamily="18" charset="0"/>
              </a:rPr>
              <a:t>- при поступлении в личный кабинет ЕИС документа о приемке от поставщика осуществляет поиск документа со статусом «На рассмотрении» в реестре документов об исполнении контракта;</a:t>
            </a:r>
          </a:p>
          <a:p>
            <a:r>
              <a:rPr lang="ru-RU" sz="1400" dirty="0">
                <a:solidFill>
                  <a:srgbClr val="01579B"/>
                </a:solidFill>
                <a:latin typeface="Georgia" panose="02040502050405020303" pitchFamily="18" charset="0"/>
              </a:rPr>
              <a:t>- осуществляет проверку информации, указанной в документе о приемке</a:t>
            </a:r>
            <a:endParaRPr lang="ru-RU" sz="1400" b="1" dirty="0">
              <a:solidFill>
                <a:srgbClr val="01579B"/>
              </a:solidFill>
              <a:latin typeface="Georgia" panose="02040502050405020303" pitchFamily="18" charset="0"/>
            </a:endParaRPr>
          </a:p>
        </p:txBody>
      </p:sp>
      <p:pic>
        <p:nvPicPr>
          <p:cNvPr id="3" name="Рисунок 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28600" y="1032097"/>
            <a:ext cx="375756" cy="375756"/>
          </a:xfrm>
          <a:prstGeom prst="rect">
            <a:avLst/>
          </a:prstGeom>
        </p:spPr>
      </p:pic>
    </p:spTree>
    <p:extLst>
      <p:ext uri="{BB962C8B-B14F-4D97-AF65-F5344CB8AC3E}">
        <p14:creationId xmlns:p14="http://schemas.microsoft.com/office/powerpoint/2010/main" val="2663115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a:solidFill>
                <a:srgbClr val="01579B"/>
              </a:solidFill>
              <a:latin typeface="Georgia" panose="02040502050405020303" pitchFamily="18" charset="0"/>
            </a:endParaRPr>
          </a:p>
        </p:txBody>
      </p:sp>
      <p:sp>
        <p:nvSpPr>
          <p:cNvPr id="187" name="Прямоугольник 186"/>
          <p:cNvSpPr/>
          <p:nvPr/>
        </p:nvSpPr>
        <p:spPr>
          <a:xfrm>
            <a:off x="1753236" y="210503"/>
            <a:ext cx="8679542"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Отказ от приемки товаров, работ, услуг</a:t>
            </a:r>
            <a:endParaRPr lang="ru-RU" sz="2400" dirty="0">
              <a:solidFill>
                <a:srgbClr val="01579B"/>
              </a:solidFill>
              <a:latin typeface="Georgia" panose="02040502050405020303" pitchFamily="18" charset="0"/>
            </a:endParaRPr>
          </a:p>
        </p:txBody>
      </p:sp>
      <p:sp>
        <p:nvSpPr>
          <p:cNvPr id="17" name="Скругленный прямоугольник 16"/>
          <p:cNvSpPr/>
          <p:nvPr/>
        </p:nvSpPr>
        <p:spPr>
          <a:xfrm>
            <a:off x="604356" y="925749"/>
            <a:ext cx="11226800" cy="5624519"/>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1579B"/>
                </a:solidFill>
                <a:latin typeface="Georgia" panose="02040502050405020303" pitchFamily="18" charset="0"/>
              </a:rPr>
              <a:t>Заказчик:</a:t>
            </a:r>
          </a:p>
          <a:p>
            <a:r>
              <a:rPr lang="ru-RU" sz="1400" dirty="0">
                <a:solidFill>
                  <a:srgbClr val="01579B"/>
                </a:solidFill>
                <a:latin typeface="Georgia" panose="02040502050405020303" pitchFamily="18" charset="0"/>
              </a:rPr>
              <a:t>- заполняет обязательные поля документа о приемке (включая дату фактического получения товаров, работ, услуг и обоснование отказа в отношении каждой позиции электронного акта) и отражает информацию о причинах мотивированного отказа от подписания документа о приемке товаров (результатов выполненных работ, оказанных услуг);</a:t>
            </a:r>
          </a:p>
          <a:p>
            <a:r>
              <a:rPr lang="ru-RU" sz="1400" dirty="0">
                <a:solidFill>
                  <a:srgbClr val="01579B"/>
                </a:solidFill>
                <a:latin typeface="Georgia" panose="02040502050405020303" pitchFamily="18" charset="0"/>
              </a:rPr>
              <a:t>- в случае создания приемочной комиссии и принятия ею решения о мотивированном отказе от подписания документа о приемке все члены комиссии отражают решение и подписывают его в личном кабинете ЕИС, либо в установленных случаях решение приемочной комиссии, подписанное на бумажном носителе, прилагается заказчиком к мотивированному отказу от подписания документа о приемке, подписываемому в ЕИС. При этом: для подписания мотивированного отказа от подписания документа о приемке в ЕИС каждый пользователь, включая членов приемочной комиссии, авторизуется в личном кабинете ЕИС, имеет пользовательские права на просмотр и подписание документов об исполнении контракта, доверенность (или иной правоустанавливающий документ) на подписание (в случае создания приемочной комиссии – на утверждение) документов об исполнении контракта;</a:t>
            </a:r>
          </a:p>
          <a:p>
            <a:r>
              <a:rPr lang="ru-RU" sz="1400" dirty="0">
                <a:solidFill>
                  <a:srgbClr val="01579B"/>
                </a:solidFill>
                <a:latin typeface="Georgia" panose="02040502050405020303" pitchFamily="18" charset="0"/>
              </a:rPr>
              <a:t>- осуществляет подписание мотивированного отказа от подписания документа (подписывают уполномоченные лица Заказчика, в том числе члены приемочной комиссии и третьи лица) в личном кабинете ЕИС и размещает его в ЕИС;</a:t>
            </a:r>
          </a:p>
          <a:p>
            <a:r>
              <a:rPr lang="ru-RU" sz="1400" b="1" dirty="0">
                <a:solidFill>
                  <a:srgbClr val="01579B"/>
                </a:solidFill>
                <a:latin typeface="Georgia" panose="02040502050405020303" pitchFamily="18" charset="0"/>
              </a:rPr>
              <a:t>Поставщик, подрядчик, исполнитель:</a:t>
            </a:r>
          </a:p>
          <a:p>
            <a:r>
              <a:rPr lang="ru-RU" sz="1400" dirty="0">
                <a:solidFill>
                  <a:srgbClr val="01579B"/>
                </a:solidFill>
                <a:latin typeface="Georgia" panose="02040502050405020303" pitchFamily="18" charset="0"/>
              </a:rPr>
              <a:t>- осуществляет поиск документа о приемке со статусом «Отказано при приемке» в реестре документов об исполнении контрактов в личном кабинете ЕИС;</a:t>
            </a:r>
          </a:p>
          <a:p>
            <a:r>
              <a:rPr lang="ru-RU" sz="1400" dirty="0">
                <a:solidFill>
                  <a:srgbClr val="01579B"/>
                </a:solidFill>
                <a:latin typeface="Georgia" panose="02040502050405020303" pitchFamily="18" charset="0"/>
              </a:rPr>
              <a:t>- если поставщик согласен с отказом от приемки товаров, работ, услуг, то устраняет выявленные нарушения при поставке товаров, выполнении работ, оказании услуг (если контрактом не предусмотрено иное) в срок, установленный контрактом, в установленном порядке повторно поставляет товары (передает результаты выполненных работ, оказанных услуг) после чего заново формирует, подписывает документ о приемке в личном кабинете ЕИС и размещает его в ЕИС;</a:t>
            </a:r>
          </a:p>
          <a:p>
            <a:r>
              <a:rPr lang="ru-RU" sz="1400" dirty="0">
                <a:solidFill>
                  <a:srgbClr val="01579B"/>
                </a:solidFill>
                <a:latin typeface="Georgia" panose="02040502050405020303" pitchFamily="18" charset="0"/>
              </a:rPr>
              <a:t>- если поставщик не согласен с отказом от приемки товаров, работ, услуг, то осуществляет обжалование решения заказчика в соответствии с законодательством РФ и условиями контракта, направив заказчику в ЕИС уведомление о намерении обжаловать отказ от приемки товаров, работ, услуг</a:t>
            </a:r>
          </a:p>
        </p:txBody>
      </p:sp>
      <p:pic>
        <p:nvPicPr>
          <p:cNvPr id="7" name="Рисунок 6"/>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228600" y="1032097"/>
            <a:ext cx="375756" cy="375756"/>
          </a:xfrm>
          <a:prstGeom prst="rect">
            <a:avLst/>
          </a:prstGeom>
        </p:spPr>
      </p:pic>
    </p:spTree>
    <p:extLst>
      <p:ext uri="{BB962C8B-B14F-4D97-AF65-F5344CB8AC3E}">
        <p14:creationId xmlns:p14="http://schemas.microsoft.com/office/powerpoint/2010/main" val="89424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Прямоугольник 186"/>
          <p:cNvSpPr/>
          <p:nvPr/>
        </p:nvSpPr>
        <p:spPr>
          <a:xfrm>
            <a:off x="1753236" y="210503"/>
            <a:ext cx="8679542"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Шаг 10. Обжалование закупок</a:t>
            </a:r>
            <a:endParaRPr lang="ru-RU" sz="2400" dirty="0">
              <a:solidFill>
                <a:srgbClr val="01579B"/>
              </a:solidFill>
              <a:latin typeface="Georgia" panose="02040502050405020303" pitchFamily="18" charset="0"/>
            </a:endParaRPr>
          </a:p>
        </p:txBody>
      </p:sp>
      <p:sp>
        <p:nvSpPr>
          <p:cNvPr id="11" name="Скругленный прямоугольник 10"/>
          <p:cNvSpPr/>
          <p:nvPr/>
        </p:nvSpPr>
        <p:spPr>
          <a:xfrm>
            <a:off x="1066209" y="990600"/>
            <a:ext cx="7982001" cy="2108200"/>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a:solidFill>
                  <a:srgbClr val="01579B"/>
                </a:solidFill>
                <a:latin typeface="Georgia" panose="02040502050405020303" pitchFamily="18" charset="0"/>
              </a:rPr>
              <a:t>Участник закупки вправе обратиться с жалобой в контрольный орган (например, УФАС по Рязанской области) или суд, если полагает, что при проведении закупки нарушены его права и интересы. Однако, рекомендуем вначале направить запрос на разъяснение положений извещения.</a:t>
            </a:r>
          </a:p>
          <a:p>
            <a:r>
              <a:rPr lang="ru-RU" sz="1100" dirty="0">
                <a:solidFill>
                  <a:srgbClr val="01579B"/>
                </a:solidFill>
                <a:latin typeface="Georgia" panose="02040502050405020303" pitchFamily="18" charset="0"/>
              </a:rPr>
              <a:t>  </a:t>
            </a:r>
          </a:p>
          <a:p>
            <a:r>
              <a:rPr lang="ru-RU" sz="1100" dirty="0">
                <a:solidFill>
                  <a:srgbClr val="01579B"/>
                </a:solidFill>
                <a:latin typeface="Georgia" panose="02040502050405020303" pitchFamily="18" charset="0"/>
              </a:rPr>
              <a:t>Подача участником закупки жалобы в контрольный орган в сфере закупок допускается в период определения поставщика (подрядчика, исполнителя), но не позднее пяти дней со дня, следующего за днем размещения в ЕИС протокола подведения итогов определения поставщика (подрядчика, исполнителя), подписания такого протокола.  При этом стоит отметить, что при проведении электронных процедур жалоба может быть подана исключительно с использованием функционала единой информационной системы (ЕИС)</a:t>
            </a:r>
          </a:p>
        </p:txBody>
      </p:sp>
      <p:sp>
        <p:nvSpPr>
          <p:cNvPr id="12" name="Скругленный прямоугольник 11"/>
          <p:cNvSpPr/>
          <p:nvPr/>
        </p:nvSpPr>
        <p:spPr>
          <a:xfrm>
            <a:off x="3945214" y="3417232"/>
            <a:ext cx="7721778" cy="2767668"/>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100" dirty="0">
                <a:solidFill>
                  <a:srgbClr val="01579B"/>
                </a:solidFill>
                <a:latin typeface="Georgia" panose="02040502050405020303" pitchFamily="18" charset="0"/>
              </a:rPr>
              <a:t>При подаче жалобы необходимо указать:</a:t>
            </a:r>
          </a:p>
          <a:p>
            <a:r>
              <a:rPr lang="ru-RU" sz="1100" dirty="0">
                <a:solidFill>
                  <a:srgbClr val="01579B"/>
                </a:solidFill>
                <a:latin typeface="Georgia" panose="02040502050405020303" pitchFamily="18" charset="0"/>
              </a:rPr>
              <a:t> </a:t>
            </a:r>
          </a:p>
          <a:p>
            <a:r>
              <a:rPr lang="ru-RU" sz="1100" dirty="0">
                <a:solidFill>
                  <a:srgbClr val="01579B"/>
                </a:solidFill>
                <a:latin typeface="Georgia" panose="02040502050405020303" pitchFamily="18" charset="0"/>
              </a:rPr>
              <a:t>- наименование, фирменное наименование (при наличии), место нахождения (для юридического лица), фамилию, имя, отчество (при наличии), место жительства (для физического лица), почтовый адрес, номер контактного телефона лица, действия (бездействие) которого обжалуются (при наличии такой информации);</a:t>
            </a:r>
          </a:p>
          <a:p>
            <a:r>
              <a:rPr lang="ru-RU" sz="1100" dirty="0">
                <a:solidFill>
                  <a:srgbClr val="01579B"/>
                </a:solidFill>
                <a:latin typeface="Georgia" panose="02040502050405020303" pitchFamily="18" charset="0"/>
              </a:rPr>
              <a:t> </a:t>
            </a:r>
          </a:p>
          <a:p>
            <a:r>
              <a:rPr lang="ru-RU" sz="1100" dirty="0">
                <a:solidFill>
                  <a:srgbClr val="01579B"/>
                </a:solidFill>
                <a:latin typeface="Georgia" panose="02040502050405020303" pitchFamily="18" charset="0"/>
              </a:rPr>
              <a:t>- наименование, фирменное наименование (при наличии), место нахождения (для юридического лица), фамилию, имя, отчество (при наличии), место жительства (для физического лица) лица, подавшего жалобу, почтовый адрес, адрес электронной почты, номер контактного телефона, номер факса (при наличии);</a:t>
            </a:r>
          </a:p>
          <a:p>
            <a:r>
              <a:rPr lang="ru-RU" sz="1100" dirty="0">
                <a:solidFill>
                  <a:srgbClr val="01579B"/>
                </a:solidFill>
                <a:latin typeface="Georgia" panose="02040502050405020303" pitchFamily="18" charset="0"/>
              </a:rPr>
              <a:t> </a:t>
            </a:r>
          </a:p>
          <a:p>
            <a:r>
              <a:rPr lang="ru-RU" sz="1100" dirty="0">
                <a:solidFill>
                  <a:srgbClr val="01579B"/>
                </a:solidFill>
                <a:latin typeface="Georgia" panose="02040502050405020303" pitchFamily="18" charset="0"/>
              </a:rPr>
              <a:t>- указание на закупку.</a:t>
            </a:r>
          </a:p>
          <a:p>
            <a:pPr marL="171450" indent="-171450">
              <a:buFontTx/>
              <a:buChar char="-"/>
            </a:pPr>
            <a:endParaRPr lang="ru-RU" sz="1100" dirty="0">
              <a:solidFill>
                <a:srgbClr val="01579B"/>
              </a:solidFill>
              <a:latin typeface="Georgia" panose="02040502050405020303" pitchFamily="18" charset="0"/>
            </a:endParaRPr>
          </a:p>
          <a:p>
            <a:endParaRPr lang="ru-RU" sz="1100" dirty="0">
              <a:solidFill>
                <a:srgbClr val="01579B"/>
              </a:solidFill>
              <a:latin typeface="Georgia" panose="02040502050405020303" pitchFamily="18" charset="0"/>
            </a:endParaRPr>
          </a:p>
          <a:p>
            <a:r>
              <a:rPr lang="ru-RU" sz="1100" dirty="0">
                <a:solidFill>
                  <a:srgbClr val="01579B"/>
                </a:solidFill>
                <a:latin typeface="Georgia" panose="02040502050405020303" pitchFamily="18" charset="0"/>
              </a:rPr>
              <a:t>Более подробная информация находится в Приказе ФАС РОССИИ от 19.11.2014 № 727/14</a:t>
            </a:r>
            <a:endParaRPr lang="ru-RU" sz="1050" dirty="0">
              <a:solidFill>
                <a:srgbClr val="01579B"/>
              </a:solidFill>
              <a:latin typeface="Georgia" panose="02040502050405020303" pitchFamily="18" charset="0"/>
            </a:endParaRPr>
          </a:p>
        </p:txBody>
      </p:sp>
      <p:pic>
        <p:nvPicPr>
          <p:cNvPr id="7" name="Рисунок 6" descr="Офисный работник"/>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6444" y="1006657"/>
            <a:ext cx="431800" cy="431800"/>
          </a:xfrm>
          <a:prstGeom prst="rect">
            <a:avLst/>
          </a:prstGeom>
        </p:spPr>
      </p:pic>
      <p:pic>
        <p:nvPicPr>
          <p:cNvPr id="8" name="Рисунок 7" descr="Открытая книга"/>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18364" y="5663846"/>
            <a:ext cx="431800" cy="431800"/>
          </a:xfrm>
          <a:prstGeom prst="rect">
            <a:avLst/>
          </a:prstGeom>
        </p:spPr>
      </p:pic>
      <p:pic>
        <p:nvPicPr>
          <p:cNvPr id="10" name="Рисунок 9" descr="Документ"/>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8364" y="3511788"/>
            <a:ext cx="431800" cy="431800"/>
          </a:xfrm>
          <a:prstGeom prst="rect">
            <a:avLst/>
          </a:prstGeom>
        </p:spPr>
      </p:pic>
      <p:sp>
        <p:nvSpPr>
          <p:cNvPr id="13" name="Скругленный прямоугольник 12"/>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900" dirty="0">
              <a:solidFill>
                <a:srgbClr val="01579B"/>
              </a:solidFill>
              <a:latin typeface="Georgia" panose="02040502050405020303" pitchFamily="18" charset="0"/>
            </a:endParaRPr>
          </a:p>
        </p:txBody>
      </p:sp>
    </p:spTree>
    <p:extLst>
      <p:ext uri="{BB962C8B-B14F-4D97-AF65-F5344CB8AC3E}">
        <p14:creationId xmlns:p14="http://schemas.microsoft.com/office/powerpoint/2010/main" val="387923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200" b="1" dirty="0">
              <a:solidFill>
                <a:srgbClr val="01579B"/>
              </a:solidFill>
              <a:latin typeface="Georgia" panose="02040502050405020303" pitchFamily="18" charset="0"/>
            </a:endParaRPr>
          </a:p>
        </p:txBody>
      </p:sp>
      <p:sp>
        <p:nvSpPr>
          <p:cNvPr id="4" name="Прямоугольник 3"/>
          <p:cNvSpPr/>
          <p:nvPr/>
        </p:nvSpPr>
        <p:spPr>
          <a:xfrm>
            <a:off x="-5986" y="222005"/>
            <a:ext cx="12197985" cy="461665"/>
          </a:xfrm>
          <a:prstGeom prst="rect">
            <a:avLst/>
          </a:prstGeom>
        </p:spPr>
        <p:txBody>
          <a:bodyPr wrap="square">
            <a:spAutoFit/>
          </a:bodyPr>
          <a:lstStyle/>
          <a:p>
            <a:pPr algn="ctr"/>
            <a:r>
              <a:rPr lang="ru-RU" sz="2400" b="1" kern="150" dirty="0">
                <a:solidFill>
                  <a:srgbClr val="01579B"/>
                </a:solidFill>
                <a:latin typeface="Georgia" panose="02040502050405020303" pitchFamily="18" charset="0"/>
                <a:ea typeface="Arial" panose="020B0604020202020204" pitchFamily="34" charset="0"/>
                <a:cs typeface="Times New Roman" panose="02020603050405020304" pitchFamily="18" charset="0"/>
              </a:rPr>
              <a:t>Нормативно-правовая база</a:t>
            </a:r>
            <a:endParaRPr lang="ru-RU" sz="2400" b="1" dirty="0">
              <a:solidFill>
                <a:srgbClr val="01579B"/>
              </a:solidFill>
              <a:latin typeface="Georgia" panose="02040502050405020303" pitchFamily="18" charset="0"/>
            </a:endParaRPr>
          </a:p>
        </p:txBody>
      </p:sp>
      <p:pic>
        <p:nvPicPr>
          <p:cNvPr id="6" name="Рисунок 5" descr="Открытая книга"/>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1246" y="1029934"/>
            <a:ext cx="431800" cy="431800"/>
          </a:xfrm>
          <a:prstGeom prst="rect">
            <a:avLst/>
          </a:prstGeom>
        </p:spPr>
      </p:pic>
      <p:pic>
        <p:nvPicPr>
          <p:cNvPr id="8" name="Рисунок 7" descr="Интернет"/>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59174" y="2538716"/>
            <a:ext cx="575945" cy="575945"/>
          </a:xfrm>
          <a:prstGeom prst="rect">
            <a:avLst/>
          </a:prstGeom>
        </p:spPr>
      </p:pic>
      <p:pic>
        <p:nvPicPr>
          <p:cNvPr id="10" name="Рисунок 9" descr="Закрытая книга"/>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31246" y="5298520"/>
            <a:ext cx="431800" cy="431800"/>
          </a:xfrm>
          <a:prstGeom prst="rect">
            <a:avLst/>
          </a:prstGeom>
        </p:spPr>
      </p:pic>
      <p:sp>
        <p:nvSpPr>
          <p:cNvPr id="11" name="Скругленный прямоугольник 10"/>
          <p:cNvSpPr/>
          <p:nvPr/>
        </p:nvSpPr>
        <p:spPr>
          <a:xfrm>
            <a:off x="1192800" y="723297"/>
            <a:ext cx="9800412" cy="1076560"/>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Основные законы:</a:t>
            </a:r>
          </a:p>
          <a:p>
            <a:r>
              <a:rPr lang="ru-RU" sz="1050" dirty="0">
                <a:solidFill>
                  <a:srgbClr val="01579B"/>
                </a:solidFill>
                <a:latin typeface="Georgia" panose="02040502050405020303" pitchFamily="18" charset="0"/>
              </a:rPr>
              <a:t>- Федеральный закон «О контрактной системе в сфере закупок товаров, работ, услуг для обеспечения государственных и муниципальных нужд» от 5 апреля 2013 г. № 44-ФЗ;</a:t>
            </a:r>
          </a:p>
          <a:p>
            <a:r>
              <a:rPr lang="ru-RU" sz="1050" dirty="0">
                <a:solidFill>
                  <a:srgbClr val="01579B"/>
                </a:solidFill>
                <a:latin typeface="Georgia" panose="02040502050405020303" pitchFamily="18" charset="0"/>
              </a:rPr>
              <a:t>- Федеральный закон «О защите конкуренции» от 26 июля 2006 г. № 135-ФЗ;</a:t>
            </a:r>
          </a:p>
          <a:p>
            <a:r>
              <a:rPr lang="ru-RU" sz="1050" dirty="0">
                <a:solidFill>
                  <a:srgbClr val="01579B"/>
                </a:solidFill>
                <a:latin typeface="Georgia" panose="02040502050405020303" pitchFamily="18" charset="0"/>
              </a:rPr>
              <a:t>- Федеральный закон «О лицензировании отдельных видов деятельности» от 4 апреля 2011 г. № 99-ФЗ;</a:t>
            </a:r>
          </a:p>
          <a:p>
            <a:r>
              <a:rPr lang="ru-RU" sz="1050" dirty="0">
                <a:solidFill>
                  <a:srgbClr val="01579B"/>
                </a:solidFill>
                <a:latin typeface="Georgia" panose="02040502050405020303" pitchFamily="18" charset="0"/>
              </a:rPr>
              <a:t>- Гражданский кодекс РФ, Бюджетный кодекс РФ</a:t>
            </a:r>
          </a:p>
        </p:txBody>
      </p:sp>
      <p:sp>
        <p:nvSpPr>
          <p:cNvPr id="12" name="Скругленный прямоугольник 11"/>
          <p:cNvSpPr/>
          <p:nvPr/>
        </p:nvSpPr>
        <p:spPr>
          <a:xfrm>
            <a:off x="1192800" y="1906884"/>
            <a:ext cx="9800412" cy="2866293"/>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Полезные ссылки:</a:t>
            </a:r>
          </a:p>
          <a:p>
            <a:r>
              <a:rPr lang="ru-RU" sz="1050" dirty="0">
                <a:solidFill>
                  <a:srgbClr val="01579B"/>
                </a:solidFill>
                <a:latin typeface="Georgia" panose="02040502050405020303" pitchFamily="18" charset="0"/>
              </a:rPr>
              <a:t>- Сайт единой информационной системы в сфере закупок - </a:t>
            </a:r>
            <a:r>
              <a:rPr lang="ru-RU" sz="1050" u="sng" dirty="0">
                <a:solidFill>
                  <a:srgbClr val="01579B"/>
                </a:solidFill>
                <a:latin typeface="Georgia" panose="02040502050405020303" pitchFamily="18" charset="0"/>
              </a:rPr>
              <a:t>https://zakupki.gov.ru/epz/main/public/home.html</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Федеральной антимонопольной службы - </a:t>
            </a:r>
            <a:r>
              <a:rPr lang="ru-RU" sz="1050" u="sng" dirty="0">
                <a:solidFill>
                  <a:srgbClr val="01579B"/>
                </a:solidFill>
                <a:latin typeface="Georgia" panose="02040502050405020303" pitchFamily="18" charset="0"/>
              </a:rPr>
              <a:t>https://fas.gov.ru/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ГПБ - </a:t>
            </a:r>
            <a:r>
              <a:rPr lang="ru-RU" sz="1050" u="sng" dirty="0">
                <a:solidFill>
                  <a:srgbClr val="01579B"/>
                </a:solidFill>
                <a:latin typeface="Georgia" panose="02040502050405020303" pitchFamily="18" charset="0"/>
              </a:rPr>
              <a:t>etpgpb.ru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РТС-тендер - </a:t>
            </a:r>
            <a:r>
              <a:rPr lang="ru-RU" sz="1050" u="sng" dirty="0">
                <a:solidFill>
                  <a:srgbClr val="01579B"/>
                </a:solidFill>
                <a:latin typeface="Georgia" panose="02040502050405020303" pitchFamily="18" charset="0"/>
              </a:rPr>
              <a:t>https://www.rts-tender.ru/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Сбербанк-АСТ - </a:t>
            </a:r>
            <a:r>
              <a:rPr lang="ru-RU" sz="1050" u="sng" dirty="0">
                <a:solidFill>
                  <a:srgbClr val="01579B"/>
                </a:solidFill>
                <a:latin typeface="Georgia" panose="02040502050405020303" pitchFamily="18" charset="0"/>
              </a:rPr>
              <a:t>www.sberbank-ast.ru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«Фабрикант»- </a:t>
            </a:r>
            <a:r>
              <a:rPr lang="ru-RU" sz="1050" u="sng" dirty="0">
                <a:solidFill>
                  <a:srgbClr val="01579B"/>
                </a:solidFill>
                <a:latin typeface="Georgia" panose="02040502050405020303" pitchFamily="18" charset="0"/>
              </a:rPr>
              <a:t>www.etp-ets.ru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ЭТП ТЭК-Торг - </a:t>
            </a:r>
            <a:r>
              <a:rPr lang="ru-RU" sz="1050" u="sng" dirty="0">
                <a:solidFill>
                  <a:srgbClr val="01579B"/>
                </a:solidFill>
                <a:latin typeface="Georgia" panose="02040502050405020303" pitchFamily="18" charset="0"/>
              </a:rPr>
              <a:t>www.tektorg.ru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РАД Госзакупки- </a:t>
            </a:r>
            <a:r>
              <a:rPr lang="ru-RU" sz="1050" u="sng" dirty="0">
                <a:solidFill>
                  <a:srgbClr val="01579B"/>
                </a:solidFill>
                <a:latin typeface="Georgia" panose="02040502050405020303" pitchFamily="18" charset="0"/>
              </a:rPr>
              <a:t>gz.lot-online.ru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Росэлторг (ЕЭТП) - </a:t>
            </a:r>
            <a:r>
              <a:rPr lang="ru-RU" sz="1050" u="sng" dirty="0">
                <a:solidFill>
                  <a:srgbClr val="01579B"/>
                </a:solidFill>
                <a:latin typeface="Georgia" panose="02040502050405020303" pitchFamily="18" charset="0"/>
              </a:rPr>
              <a:t>roseltorg.ru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электронной торговой площадки ЗаказРФ - </a:t>
            </a:r>
            <a:r>
              <a:rPr lang="ru-RU" sz="1050" u="sng" dirty="0">
                <a:solidFill>
                  <a:srgbClr val="01579B"/>
                </a:solidFill>
                <a:latin typeface="Georgia" panose="02040502050405020303" pitchFamily="18" charset="0"/>
              </a:rPr>
              <a:t>etp.zakazrf.ru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сайт Управления Федеральной антимонопольной службы по Рязанской области - </a:t>
            </a:r>
            <a:r>
              <a:rPr lang="ru-RU" sz="1050" u="sng" dirty="0">
                <a:solidFill>
                  <a:srgbClr val="01579B"/>
                </a:solidFill>
                <a:latin typeface="Georgia" panose="02040502050405020303" pitchFamily="18" charset="0"/>
              </a:rPr>
              <a:t>https://ryazan.fas.gov.ru/</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портал закупок Рязанской области - </a:t>
            </a:r>
            <a:r>
              <a:rPr lang="ru-RU" sz="1050" u="sng" dirty="0">
                <a:solidFill>
                  <a:srgbClr val="01579B"/>
                </a:solidFill>
                <a:latin typeface="Georgia" panose="02040502050405020303" pitchFamily="18" charset="0"/>
              </a:rPr>
              <a:t>https://czro.ru/portal/Menu/Page/167</a:t>
            </a:r>
            <a:r>
              <a:rPr lang="ru-RU" sz="1050" dirty="0">
                <a:solidFill>
                  <a:srgbClr val="01579B"/>
                </a:solidFill>
                <a:latin typeface="Georgia" panose="02040502050405020303" pitchFamily="18" charset="0"/>
              </a:rPr>
              <a:t>;</a:t>
            </a:r>
          </a:p>
          <a:p>
            <a:r>
              <a:rPr lang="ru-RU" sz="1050" dirty="0">
                <a:solidFill>
                  <a:srgbClr val="01579B"/>
                </a:solidFill>
                <a:latin typeface="Georgia" panose="02040502050405020303" pitchFamily="18" charset="0"/>
              </a:rPr>
              <a:t>- официальный </a:t>
            </a:r>
            <a:r>
              <a:rPr lang="en-US" sz="1050" dirty="0">
                <a:solidFill>
                  <a:srgbClr val="01579B"/>
                </a:solidFill>
                <a:latin typeface="Georgia" panose="02040502050405020303" pitchFamily="18" charset="0"/>
              </a:rPr>
              <a:t>Telegram</a:t>
            </a:r>
            <a:r>
              <a:rPr lang="ru-RU" sz="1050" dirty="0">
                <a:solidFill>
                  <a:srgbClr val="01579B"/>
                </a:solidFill>
                <a:latin typeface="Georgia" panose="02040502050405020303" pitchFamily="18" charset="0"/>
              </a:rPr>
              <a:t>-канал ГКУ РО «Центр закупок Рязанской области» - </a:t>
            </a:r>
            <a:r>
              <a:rPr lang="ru-RU" sz="1050" u="sng" dirty="0">
                <a:solidFill>
                  <a:srgbClr val="01579B"/>
                </a:solidFill>
                <a:latin typeface="Georgia" panose="02040502050405020303" pitchFamily="18" charset="0"/>
              </a:rPr>
              <a:t>https://t.me/czro62</a:t>
            </a:r>
            <a:r>
              <a:rPr lang="en-US" sz="1050" u="sng" dirty="0">
                <a:solidFill>
                  <a:srgbClr val="01579B"/>
                </a:solidFill>
                <a:latin typeface="Georgia" panose="02040502050405020303" pitchFamily="18" charset="0"/>
              </a:rPr>
              <a:t>;</a:t>
            </a:r>
            <a:endParaRPr lang="ru-RU" sz="1050" u="sng" dirty="0">
              <a:solidFill>
                <a:srgbClr val="01579B"/>
              </a:solidFill>
              <a:latin typeface="Georgia" panose="02040502050405020303" pitchFamily="18" charset="0"/>
            </a:endParaRPr>
          </a:p>
          <a:p>
            <a:r>
              <a:rPr lang="ru-RU" sz="1050" dirty="0">
                <a:solidFill>
                  <a:srgbClr val="01579B"/>
                </a:solidFill>
                <a:latin typeface="Georgia" panose="02040502050405020303" pitchFamily="18" charset="0"/>
              </a:rPr>
              <a:t>- сайт Витрины  закупок Рязанской области - </a:t>
            </a:r>
            <a:r>
              <a:rPr lang="en-US" sz="1050" dirty="0">
                <a:solidFill>
                  <a:srgbClr val="01579B"/>
                </a:solidFill>
                <a:latin typeface="Georgia" panose="02040502050405020303" pitchFamily="18" charset="0"/>
              </a:rPr>
              <a:t>https://agregatoreat.ru/regions/Ryazanskaya-obl/purchases;</a:t>
            </a:r>
            <a:endParaRPr lang="ru-RU" sz="1050" dirty="0">
              <a:solidFill>
                <a:srgbClr val="01579B"/>
              </a:solidFill>
              <a:latin typeface="Georgia" panose="02040502050405020303" pitchFamily="18" charset="0"/>
            </a:endParaRPr>
          </a:p>
          <a:p>
            <a:r>
              <a:rPr lang="ru-RU" sz="1050" dirty="0">
                <a:solidFill>
                  <a:srgbClr val="01579B"/>
                </a:solidFill>
                <a:latin typeface="Georgia" panose="02040502050405020303" pitchFamily="18" charset="0"/>
              </a:rPr>
              <a:t>- официальный </a:t>
            </a:r>
            <a:r>
              <a:rPr lang="en-US" sz="1050" dirty="0">
                <a:solidFill>
                  <a:srgbClr val="01579B"/>
                </a:solidFill>
                <a:latin typeface="Georgia" panose="02040502050405020303" pitchFamily="18" charset="0"/>
              </a:rPr>
              <a:t>Telegram</a:t>
            </a:r>
            <a:r>
              <a:rPr lang="ru-RU" sz="1050" dirty="0">
                <a:solidFill>
                  <a:srgbClr val="01579B"/>
                </a:solidFill>
                <a:latin typeface="Georgia" panose="02040502050405020303" pitchFamily="18" charset="0"/>
              </a:rPr>
              <a:t>-канал Федерального казначейства о работе ГИС ЕИС - </a:t>
            </a:r>
            <a:r>
              <a:rPr lang="en-US" sz="1050" u="sng" dirty="0">
                <a:solidFill>
                  <a:srgbClr val="01579B"/>
                </a:solidFill>
                <a:latin typeface="Georgia" panose="02040502050405020303" pitchFamily="18" charset="0"/>
              </a:rPr>
              <a:t>https://t.me/gis_eiszakupki</a:t>
            </a:r>
            <a:endParaRPr lang="ru-RU" sz="1050" dirty="0">
              <a:solidFill>
                <a:srgbClr val="01579B"/>
              </a:solidFill>
              <a:latin typeface="Georgia" panose="02040502050405020303" pitchFamily="18" charset="0"/>
            </a:endParaRPr>
          </a:p>
        </p:txBody>
      </p:sp>
      <p:sp>
        <p:nvSpPr>
          <p:cNvPr id="14" name="Скругленный прямоугольник 13"/>
          <p:cNvSpPr/>
          <p:nvPr/>
        </p:nvSpPr>
        <p:spPr>
          <a:xfrm>
            <a:off x="1192800" y="4880204"/>
            <a:ext cx="9800412" cy="1727199"/>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Нормативно-правовые акты по применению национального режима при осуществлении госзакупок:</a:t>
            </a:r>
          </a:p>
          <a:p>
            <a:r>
              <a:rPr lang="ru-RU" sz="1050" dirty="0">
                <a:solidFill>
                  <a:srgbClr val="01579B"/>
                </a:solidFill>
                <a:latin typeface="Georgia" panose="02040502050405020303" pitchFamily="18" charset="0"/>
              </a:rPr>
              <a:t>- Постановление Правительства РФ от 22.08.2016 № 832 (ограничения допуска отдельных видов пищевых продуктов);</a:t>
            </a:r>
          </a:p>
          <a:p>
            <a:r>
              <a:rPr lang="ru-RU" sz="1050" dirty="0">
                <a:solidFill>
                  <a:srgbClr val="01579B"/>
                </a:solidFill>
                <a:latin typeface="Georgia" panose="02040502050405020303" pitchFamily="18" charset="0"/>
              </a:rPr>
              <a:t>- Постановление Правительства РФ от 05.02.2015 № 102 (ограничения и условиях допуска отдельных видов медицинских изделий);</a:t>
            </a:r>
          </a:p>
          <a:p>
            <a:r>
              <a:rPr lang="ru-RU" sz="1050" dirty="0">
                <a:solidFill>
                  <a:srgbClr val="01579B"/>
                </a:solidFill>
                <a:latin typeface="Georgia" panose="02040502050405020303" pitchFamily="18" charset="0"/>
              </a:rPr>
              <a:t>- Постановление Правительства РФ от 30.04.2020 № 617 (ограничения допуска отдельных видов промышленных товаров);</a:t>
            </a:r>
          </a:p>
          <a:p>
            <a:r>
              <a:rPr lang="ru-RU" sz="1050" dirty="0">
                <a:solidFill>
                  <a:srgbClr val="01579B"/>
                </a:solidFill>
                <a:latin typeface="Georgia" panose="02040502050405020303" pitchFamily="18" charset="0"/>
              </a:rPr>
              <a:t>- Постановление Правительства РФ от 22.08.2016 № 832 (ограничения допуска отдельных видов пищевых продуктов);</a:t>
            </a:r>
          </a:p>
          <a:p>
            <a:r>
              <a:rPr lang="ru-RU" sz="1050" dirty="0">
                <a:solidFill>
                  <a:srgbClr val="01579B"/>
                </a:solidFill>
                <a:latin typeface="Georgia" panose="02040502050405020303" pitchFamily="18" charset="0"/>
              </a:rPr>
              <a:t>- Постановление Правительства РФ от 10.07.2019 № 878 (ограничения в отношении радиоэлектронной продукции);</a:t>
            </a:r>
          </a:p>
          <a:p>
            <a:r>
              <a:rPr lang="ru-RU" sz="1050" dirty="0">
                <a:solidFill>
                  <a:srgbClr val="01579B"/>
                </a:solidFill>
                <a:latin typeface="Georgia" panose="02040502050405020303" pitchFamily="18" charset="0"/>
              </a:rPr>
              <a:t>- Постановление Правительства РФ от 16.11.2015 № 1236 (запрет на допуск программного обеспечения);</a:t>
            </a:r>
          </a:p>
          <a:p>
            <a:r>
              <a:rPr lang="ru-RU" sz="1050" dirty="0">
                <a:solidFill>
                  <a:srgbClr val="01579B"/>
                </a:solidFill>
                <a:latin typeface="Georgia" panose="02040502050405020303" pitchFamily="18" charset="0"/>
              </a:rPr>
              <a:t>- Постановление Правительства РФ от 30.04.2020 № 616 (запрет на допуск промышленных товаров);</a:t>
            </a:r>
          </a:p>
          <a:p>
            <a:r>
              <a:rPr lang="ru-RU" sz="1050" dirty="0">
                <a:solidFill>
                  <a:srgbClr val="01579B"/>
                </a:solidFill>
                <a:latin typeface="Georgia" panose="02040502050405020303" pitchFamily="18" charset="0"/>
              </a:rPr>
              <a:t>- Приказ Минфина России от 04.06.2018 № 126н (условиях допуска отдельных товаров)</a:t>
            </a:r>
          </a:p>
        </p:txBody>
      </p:sp>
    </p:spTree>
    <p:extLst>
      <p:ext uri="{BB962C8B-B14F-4D97-AF65-F5344CB8AC3E}">
        <p14:creationId xmlns:p14="http://schemas.microsoft.com/office/powerpoint/2010/main" val="727139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4" name="Прямоугольник 3"/>
          <p:cNvSpPr/>
          <p:nvPr/>
        </p:nvSpPr>
        <p:spPr>
          <a:xfrm>
            <a:off x="1032735" y="222005"/>
            <a:ext cx="10126530" cy="830997"/>
          </a:xfrm>
          <a:prstGeom prst="rect">
            <a:avLst/>
          </a:prstGeom>
        </p:spPr>
        <p:txBody>
          <a:bodyPr wrap="square">
            <a:spAutoFit/>
          </a:bodyPr>
          <a:lstStyle/>
          <a:p>
            <a:pPr algn="ctr"/>
            <a:r>
              <a:rPr lang="ru-RU" sz="2400" b="1" dirty="0">
                <a:solidFill>
                  <a:srgbClr val="01579B"/>
                </a:solidFill>
                <a:latin typeface="Georgia" panose="02040502050405020303" pitchFamily="18" charset="0"/>
              </a:rPr>
              <a:t>Способы определения поставщиков</a:t>
            </a:r>
          </a:p>
          <a:p>
            <a:pPr algn="ctr"/>
            <a:r>
              <a:rPr lang="ru-RU" sz="2400" b="1" dirty="0">
                <a:solidFill>
                  <a:srgbClr val="01579B"/>
                </a:solidFill>
                <a:latin typeface="Georgia" panose="02040502050405020303" pitchFamily="18" charset="0"/>
              </a:rPr>
              <a:t>(подрядчиков, исполнителей)</a:t>
            </a:r>
            <a:endParaRPr lang="ru-RU" sz="3200" b="1" dirty="0">
              <a:solidFill>
                <a:srgbClr val="01579B"/>
              </a:solidFill>
              <a:latin typeface="Georgia" panose="02040502050405020303" pitchFamily="18" charset="0"/>
            </a:endParaRPr>
          </a:p>
        </p:txBody>
      </p:sp>
      <p:pic>
        <p:nvPicPr>
          <p:cNvPr id="5" name="Рисунок 4" descr="Ящик"/>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464" y="1432102"/>
            <a:ext cx="431800" cy="431800"/>
          </a:xfrm>
          <a:prstGeom prst="rect">
            <a:avLst/>
          </a:prstGeom>
        </p:spPr>
      </p:pic>
      <p:pic>
        <p:nvPicPr>
          <p:cNvPr id="6" name="Рисунок 5" descr="Сборник схем"/>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5464" y="2282784"/>
            <a:ext cx="431800" cy="431800"/>
          </a:xfrm>
          <a:prstGeom prst="rect">
            <a:avLst/>
          </a:prstGeom>
        </p:spPr>
      </p:pic>
      <p:pic>
        <p:nvPicPr>
          <p:cNvPr id="7" name="Рисунок 6" descr="Окно браузера"/>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02624" y="1516495"/>
            <a:ext cx="431800" cy="431800"/>
          </a:xfrm>
          <a:prstGeom prst="rect">
            <a:avLst/>
          </a:prstGeom>
        </p:spPr>
      </p:pic>
      <p:pic>
        <p:nvPicPr>
          <p:cNvPr id="8" name="Рисунок 7" descr="Газета"/>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02624" y="2195888"/>
            <a:ext cx="431800" cy="431800"/>
          </a:xfrm>
          <a:prstGeom prst="rect">
            <a:avLst/>
          </a:prstGeom>
        </p:spPr>
      </p:pic>
      <p:sp>
        <p:nvSpPr>
          <p:cNvPr id="12" name="Скругленный прямоугольник 11"/>
          <p:cNvSpPr/>
          <p:nvPr/>
        </p:nvSpPr>
        <p:spPr>
          <a:xfrm>
            <a:off x="917895" y="1336563"/>
            <a:ext cx="4903199" cy="2756043"/>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a:solidFill>
                  <a:srgbClr val="01579B"/>
                </a:solidFill>
                <a:latin typeface="Georgia" panose="02040502050405020303" pitchFamily="18" charset="0"/>
              </a:rPr>
              <a:t>Конкурентные способы:</a:t>
            </a:r>
          </a:p>
          <a:p>
            <a:r>
              <a:rPr lang="ru-RU" sz="1200" dirty="0">
                <a:solidFill>
                  <a:srgbClr val="01579B"/>
                </a:solidFill>
                <a:latin typeface="Georgia" panose="02040502050405020303" pitchFamily="18" charset="0"/>
              </a:rPr>
              <a:t>- конкурсы (открытый конкурс в электронной форме, закрытый конкурс, закрытый конкурс в электронной форме);</a:t>
            </a:r>
          </a:p>
          <a:p>
            <a:r>
              <a:rPr lang="ru-RU" sz="1200" dirty="0">
                <a:solidFill>
                  <a:srgbClr val="01579B"/>
                </a:solidFill>
                <a:latin typeface="Georgia" panose="02040502050405020303" pitchFamily="18" charset="0"/>
              </a:rPr>
              <a:t>- аукционы (открытый аукцион в электронной форме, закрытый аукцион, закрытый аукцион в электронной форме);</a:t>
            </a:r>
          </a:p>
          <a:p>
            <a:pPr marL="171450" indent="-171450">
              <a:buFontTx/>
              <a:buChar char="-"/>
            </a:pPr>
            <a:r>
              <a:rPr lang="ru-RU" sz="1200" dirty="0">
                <a:solidFill>
                  <a:srgbClr val="01579B"/>
                </a:solidFill>
                <a:latin typeface="Georgia" panose="02040502050405020303" pitchFamily="18" charset="0"/>
              </a:rPr>
              <a:t>запрос котировок в электронной форме</a:t>
            </a:r>
          </a:p>
          <a:p>
            <a:pPr marL="171450" indent="-171450">
              <a:buFontTx/>
              <a:buChar char="-"/>
            </a:pPr>
            <a:endParaRPr lang="ru-RU" sz="1200" dirty="0">
              <a:solidFill>
                <a:srgbClr val="01579B"/>
              </a:solidFill>
              <a:latin typeface="Georgia" panose="02040502050405020303" pitchFamily="18" charset="0"/>
            </a:endParaRPr>
          </a:p>
          <a:p>
            <a:r>
              <a:rPr lang="ru-RU" sz="1200" b="1" dirty="0">
                <a:solidFill>
                  <a:srgbClr val="01579B"/>
                </a:solidFill>
                <a:latin typeface="Georgia" panose="02040502050405020303" pitchFamily="18" charset="0"/>
              </a:rPr>
              <a:t>Неконкурентные способы: </a:t>
            </a:r>
            <a:r>
              <a:rPr lang="ru-RU" sz="1200" dirty="0">
                <a:solidFill>
                  <a:srgbClr val="01579B"/>
                </a:solidFill>
                <a:latin typeface="Georgia" panose="02040502050405020303" pitchFamily="18" charset="0"/>
              </a:rPr>
              <a:t>закупки у единственного поставщика</a:t>
            </a:r>
          </a:p>
          <a:p>
            <a:pPr marL="171450" indent="-171450">
              <a:buFontTx/>
              <a:buChar char="-"/>
            </a:pPr>
            <a:endParaRPr lang="ru-RU" sz="1200" dirty="0">
              <a:solidFill>
                <a:srgbClr val="01579B"/>
              </a:solidFill>
              <a:latin typeface="Georgia" panose="02040502050405020303" pitchFamily="18" charset="0"/>
            </a:endParaRPr>
          </a:p>
        </p:txBody>
      </p:sp>
      <p:sp>
        <p:nvSpPr>
          <p:cNvPr id="13" name="Скругленный прямоугольник 12"/>
          <p:cNvSpPr/>
          <p:nvPr/>
        </p:nvSpPr>
        <p:spPr>
          <a:xfrm>
            <a:off x="6765055" y="1336563"/>
            <a:ext cx="4903199" cy="2306794"/>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rgbClr val="01579B"/>
                </a:solidFill>
                <a:latin typeface="Georgia" panose="02040502050405020303" pitchFamily="18" charset="0"/>
              </a:rPr>
              <a:t>В зависимости от способа конкурентной закупки существуют разные условия для победы:</a:t>
            </a:r>
          </a:p>
          <a:p>
            <a:r>
              <a:rPr lang="ru-RU" sz="1200" dirty="0">
                <a:solidFill>
                  <a:srgbClr val="01579B"/>
                </a:solidFill>
                <a:latin typeface="Georgia" panose="02040502050405020303" pitchFamily="18" charset="0"/>
              </a:rPr>
              <a:t> </a:t>
            </a:r>
          </a:p>
          <a:p>
            <a:r>
              <a:rPr lang="ru-RU" sz="1200" dirty="0">
                <a:solidFill>
                  <a:srgbClr val="01579B"/>
                </a:solidFill>
                <a:latin typeface="Georgia" panose="02040502050405020303" pitchFamily="18" charset="0"/>
              </a:rPr>
              <a:t>- победителем конкурса признается участник закупки, который предложил лучшие условия исполнения контракта;</a:t>
            </a:r>
          </a:p>
          <a:p>
            <a:r>
              <a:rPr lang="ru-RU" sz="1200" dirty="0">
                <a:solidFill>
                  <a:srgbClr val="01579B"/>
                </a:solidFill>
                <a:latin typeface="Georgia" panose="02040502050405020303" pitchFamily="18" charset="0"/>
              </a:rPr>
              <a:t>-  победителем аукциона признается участник закупки, который предложил наиболее низкую цену контракта;</a:t>
            </a:r>
          </a:p>
          <a:p>
            <a:r>
              <a:rPr lang="ru-RU" sz="1200" dirty="0">
                <a:solidFill>
                  <a:srgbClr val="01579B"/>
                </a:solidFill>
                <a:latin typeface="Georgia" panose="02040502050405020303" pitchFamily="18" charset="0"/>
              </a:rPr>
              <a:t>- победителем запроса котировок признается участник закупки, который предложил наиболее низкую цену контракта</a:t>
            </a:r>
          </a:p>
        </p:txBody>
      </p:sp>
      <p:sp>
        <p:nvSpPr>
          <p:cNvPr id="14" name="Прямоугольник 13"/>
          <p:cNvSpPr/>
          <p:nvPr/>
        </p:nvSpPr>
        <p:spPr>
          <a:xfrm>
            <a:off x="-5987" y="5854612"/>
            <a:ext cx="12197985" cy="369332"/>
          </a:xfrm>
          <a:prstGeom prst="rect">
            <a:avLst/>
          </a:prstGeom>
        </p:spPr>
        <p:txBody>
          <a:bodyPr wrap="square">
            <a:spAutoFit/>
          </a:bodyPr>
          <a:lstStyle/>
          <a:p>
            <a:pPr algn="ctr"/>
            <a:r>
              <a:rPr lang="ru-RU" dirty="0">
                <a:solidFill>
                  <a:srgbClr val="01579B"/>
                </a:solidFill>
                <a:latin typeface="Georgia" panose="02040502050405020303" pitchFamily="18" charset="0"/>
              </a:rPr>
              <a:t>Подробнее о способах определения поставщиков (подрядчиков, исполнителей) ниже</a:t>
            </a:r>
          </a:p>
        </p:txBody>
      </p:sp>
      <p:cxnSp>
        <p:nvCxnSpPr>
          <p:cNvPr id="15" name="Прямая со стрелкой 14"/>
          <p:cNvCxnSpPr/>
          <p:nvPr/>
        </p:nvCxnSpPr>
        <p:spPr>
          <a:xfrm>
            <a:off x="6093005" y="6223944"/>
            <a:ext cx="0" cy="287655"/>
          </a:xfrm>
          <a:prstGeom prst="straightConnector1">
            <a:avLst/>
          </a:prstGeom>
          <a:ln>
            <a:solidFill>
              <a:schemeClr val="accent1">
                <a:lumMod val="50000"/>
              </a:schemeClr>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79296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Прямая со стрелкой 73"/>
          <p:cNvCxnSpPr/>
          <p:nvPr/>
        </p:nvCxnSpPr>
        <p:spPr>
          <a:xfrm>
            <a:off x="5935851" y="1891191"/>
            <a:ext cx="1843718" cy="13809"/>
          </a:xfrm>
          <a:prstGeom prst="straightConnector1">
            <a:avLst/>
          </a:prstGeom>
          <a:noFill/>
          <a:ln w="9525" cap="flat" cmpd="sng" algn="ctr">
            <a:solidFill>
              <a:srgbClr val="4472C4">
                <a:lumMod val="50000"/>
              </a:srgbClr>
            </a:solidFill>
            <a:prstDash val="solid"/>
            <a:miter lim="800000"/>
            <a:tailEnd type="triangle"/>
          </a:ln>
          <a:effectLst/>
        </p:spPr>
      </p:cxnSp>
      <p:cxnSp>
        <p:nvCxnSpPr>
          <p:cNvPr id="78" name="Прямая со стрелкой 77"/>
          <p:cNvCxnSpPr/>
          <p:nvPr/>
        </p:nvCxnSpPr>
        <p:spPr>
          <a:xfrm>
            <a:off x="5848078" y="2626532"/>
            <a:ext cx="10930" cy="675649"/>
          </a:xfrm>
          <a:prstGeom prst="straightConnector1">
            <a:avLst/>
          </a:prstGeom>
          <a:noFill/>
          <a:ln w="9525" cap="flat" cmpd="sng" algn="ctr">
            <a:solidFill>
              <a:srgbClr val="4472C4">
                <a:lumMod val="50000"/>
              </a:srgbClr>
            </a:solidFill>
            <a:prstDash val="solid"/>
            <a:miter lim="800000"/>
            <a:tailEnd type="triangle"/>
          </a:ln>
          <a:effectLst/>
        </p:spPr>
      </p:cxnSp>
      <p:cxnSp>
        <p:nvCxnSpPr>
          <p:cNvPr id="77" name="Прямая со стрелкой 76"/>
          <p:cNvCxnSpPr/>
          <p:nvPr/>
        </p:nvCxnSpPr>
        <p:spPr>
          <a:xfrm flipH="1" flipV="1">
            <a:off x="5848078" y="2131132"/>
            <a:ext cx="10930" cy="286947"/>
          </a:xfrm>
          <a:prstGeom prst="straightConnector1">
            <a:avLst/>
          </a:prstGeom>
          <a:noFill/>
          <a:ln w="9525" cap="flat" cmpd="sng" algn="ctr">
            <a:solidFill>
              <a:srgbClr val="4472C4">
                <a:lumMod val="50000"/>
              </a:srgbClr>
            </a:solidFill>
            <a:prstDash val="solid"/>
            <a:miter lim="800000"/>
            <a:tailEnd type="triangle"/>
          </a:ln>
          <a:effectLst/>
        </p:spPr>
      </p:cxnSp>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rgbClr val="C00000"/>
              </a:solidFill>
              <a:latin typeface="Georgia" panose="02040502050405020303" pitchFamily="18" charset="0"/>
            </a:endParaRPr>
          </a:p>
        </p:txBody>
      </p:sp>
      <p:pic>
        <p:nvPicPr>
          <p:cNvPr id="4" name="Рисунок 3" descr="Ноутбук"/>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38068" y="372532"/>
            <a:ext cx="539750" cy="539750"/>
          </a:xfrm>
          <a:prstGeom prst="rect">
            <a:avLst/>
          </a:prstGeom>
        </p:spPr>
      </p:pic>
      <p:sp>
        <p:nvSpPr>
          <p:cNvPr id="5" name="Прямоугольник 4"/>
          <p:cNvSpPr/>
          <p:nvPr/>
        </p:nvSpPr>
        <p:spPr>
          <a:xfrm>
            <a:off x="0" y="226909"/>
            <a:ext cx="12192000" cy="830997"/>
          </a:xfrm>
          <a:prstGeom prst="rect">
            <a:avLst/>
          </a:prstGeom>
        </p:spPr>
        <p:txBody>
          <a:bodyPr wrap="square">
            <a:spAutoFit/>
          </a:bodyPr>
          <a:lstStyle/>
          <a:p>
            <a:pPr algn="ctr"/>
            <a:r>
              <a:rPr lang="ru-RU" sz="2400" b="1" dirty="0">
                <a:solidFill>
                  <a:srgbClr val="01579B"/>
                </a:solidFill>
                <a:latin typeface="Georgia" panose="02040502050405020303" pitchFamily="18" charset="0"/>
              </a:rPr>
              <a:t>Способы определения поставщиков</a:t>
            </a:r>
          </a:p>
          <a:p>
            <a:pPr algn="ctr"/>
            <a:r>
              <a:rPr lang="ru-RU" sz="2400" b="1" dirty="0">
                <a:solidFill>
                  <a:srgbClr val="01579B"/>
                </a:solidFill>
                <a:latin typeface="Georgia" panose="02040502050405020303" pitchFamily="18" charset="0"/>
              </a:rPr>
              <a:t>(подрядчиков, исполнителей)</a:t>
            </a:r>
            <a:endParaRPr lang="ru-RU" sz="2400" dirty="0">
              <a:solidFill>
                <a:srgbClr val="01579B"/>
              </a:solidFill>
              <a:latin typeface="Georgia" panose="02040502050405020303" pitchFamily="18" charset="0"/>
            </a:endParaRPr>
          </a:p>
        </p:txBody>
      </p:sp>
      <p:pic>
        <p:nvPicPr>
          <p:cNvPr id="7" name="Рисунок 6" descr="Офисный работник"/>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53574" y="1519626"/>
            <a:ext cx="611505" cy="611505"/>
          </a:xfrm>
          <a:prstGeom prst="rect">
            <a:avLst/>
          </a:prstGeom>
        </p:spPr>
      </p:pic>
      <p:sp>
        <p:nvSpPr>
          <p:cNvPr id="6" name="Прямоугольник 5"/>
          <p:cNvSpPr/>
          <p:nvPr/>
        </p:nvSpPr>
        <p:spPr>
          <a:xfrm>
            <a:off x="4649105" y="2712382"/>
            <a:ext cx="2397944" cy="307777"/>
          </a:xfrm>
          <a:prstGeom prst="rect">
            <a:avLst/>
          </a:prstGeom>
        </p:spPr>
        <p:txBody>
          <a:bodyPr wrap="square">
            <a:spAutoFit/>
          </a:bodyPr>
          <a:lstStyle/>
          <a:p>
            <a:pPr algn="ctr"/>
            <a:r>
              <a:rPr lang="ru-RU" sz="1400" b="1" kern="150" dirty="0">
                <a:solidFill>
                  <a:srgbClr val="077ED7"/>
                </a:solidFill>
                <a:latin typeface="Georgia" panose="02040502050405020303" pitchFamily="18" charset="0"/>
                <a:ea typeface="Arial" panose="020B0604020202020204" pitchFamily="34" charset="0"/>
                <a:cs typeface="Times New Roman" panose="02020603050405020304" pitchFamily="18" charset="0"/>
              </a:rPr>
              <a:t>Способы      закупки</a:t>
            </a:r>
            <a:endParaRPr lang="ru-RU" sz="1400" dirty="0">
              <a:solidFill>
                <a:srgbClr val="077ED7"/>
              </a:solidFill>
              <a:latin typeface="Georgia" panose="02040502050405020303" pitchFamily="18" charset="0"/>
            </a:endParaRPr>
          </a:p>
        </p:txBody>
      </p:sp>
      <p:sp>
        <p:nvSpPr>
          <p:cNvPr id="12" name="Прямоугольник 11"/>
          <p:cNvSpPr/>
          <p:nvPr/>
        </p:nvSpPr>
        <p:spPr>
          <a:xfrm>
            <a:off x="1410285" y="3984904"/>
            <a:ext cx="1034257" cy="307777"/>
          </a:xfrm>
          <a:prstGeom prst="rect">
            <a:avLst/>
          </a:prstGeom>
        </p:spPr>
        <p:txBody>
          <a:bodyPr wrap="none">
            <a:spAutoFit/>
          </a:bodyPr>
          <a:lstStyle/>
          <a:p>
            <a:pPr>
              <a:spcAft>
                <a:spcPts val="0"/>
              </a:spcAft>
            </a:pPr>
            <a:r>
              <a:rPr lang="ru-RU" sz="1400" b="1" kern="150" dirty="0">
                <a:solidFill>
                  <a:srgbClr val="077ED7"/>
                </a:solidFill>
                <a:latin typeface="Georgia" panose="02040502050405020303" pitchFamily="18" charset="0"/>
                <a:ea typeface="Arial" panose="020B0604020202020204" pitchFamily="34" charset="0"/>
              </a:rPr>
              <a:t>Аукцион</a:t>
            </a:r>
            <a:endParaRPr lang="ru-RU" sz="1400" kern="150" dirty="0">
              <a:solidFill>
                <a:srgbClr val="077ED7"/>
              </a:solidFill>
              <a:latin typeface="Georgia" panose="02040502050405020303" pitchFamily="18" charset="0"/>
              <a:ea typeface="Arial" panose="020B0604020202020204" pitchFamily="34" charset="0"/>
            </a:endParaRPr>
          </a:p>
        </p:txBody>
      </p:sp>
      <p:sp>
        <p:nvSpPr>
          <p:cNvPr id="14" name="Прямоугольник 13"/>
          <p:cNvSpPr/>
          <p:nvPr/>
        </p:nvSpPr>
        <p:spPr>
          <a:xfrm>
            <a:off x="4894682" y="4579142"/>
            <a:ext cx="1939955" cy="307777"/>
          </a:xfrm>
          <a:prstGeom prst="rect">
            <a:avLst/>
          </a:prstGeom>
        </p:spPr>
        <p:txBody>
          <a:bodyPr wrap="none">
            <a:spAutoFit/>
          </a:bodyPr>
          <a:lstStyle/>
          <a:p>
            <a:pPr algn="ctr">
              <a:spcAft>
                <a:spcPts val="0"/>
              </a:spcAft>
            </a:pPr>
            <a:r>
              <a:rPr lang="ru-RU" sz="1400" b="1" kern="150" dirty="0">
                <a:solidFill>
                  <a:srgbClr val="077ED7"/>
                </a:solidFill>
                <a:latin typeface="Georgia" panose="02040502050405020303" pitchFamily="18" charset="0"/>
                <a:ea typeface="Arial" panose="020B0604020202020204" pitchFamily="34" charset="0"/>
              </a:rPr>
              <a:t>Запрос котировок</a:t>
            </a:r>
            <a:endParaRPr lang="ru-RU" sz="1400" kern="150" dirty="0">
              <a:solidFill>
                <a:srgbClr val="077ED7"/>
              </a:solidFill>
              <a:latin typeface="Georgia" panose="02040502050405020303" pitchFamily="18" charset="0"/>
              <a:ea typeface="Arial" panose="020B0604020202020204" pitchFamily="34" charset="0"/>
            </a:endParaRPr>
          </a:p>
        </p:txBody>
      </p:sp>
      <p:sp>
        <p:nvSpPr>
          <p:cNvPr id="15" name="Прямоугольник 14"/>
          <p:cNvSpPr/>
          <p:nvPr/>
        </p:nvSpPr>
        <p:spPr>
          <a:xfrm>
            <a:off x="9512631" y="3944326"/>
            <a:ext cx="1002197" cy="307777"/>
          </a:xfrm>
          <a:prstGeom prst="rect">
            <a:avLst/>
          </a:prstGeom>
        </p:spPr>
        <p:txBody>
          <a:bodyPr wrap="none">
            <a:spAutoFit/>
          </a:bodyPr>
          <a:lstStyle/>
          <a:p>
            <a:pPr>
              <a:spcAft>
                <a:spcPts val="0"/>
              </a:spcAft>
            </a:pPr>
            <a:r>
              <a:rPr lang="ru-RU" sz="1400" b="1" kern="150" dirty="0">
                <a:solidFill>
                  <a:srgbClr val="077ED7"/>
                </a:solidFill>
                <a:latin typeface="Georgia" panose="02040502050405020303" pitchFamily="18" charset="0"/>
                <a:ea typeface="Arial" panose="020B0604020202020204" pitchFamily="34" charset="0"/>
              </a:rPr>
              <a:t>Конкурс</a:t>
            </a:r>
            <a:endParaRPr lang="ru-RU" sz="1400" kern="150" dirty="0">
              <a:solidFill>
                <a:srgbClr val="077ED7"/>
              </a:solidFill>
              <a:latin typeface="Georgia" panose="02040502050405020303" pitchFamily="18" charset="0"/>
              <a:ea typeface="Arial" panose="020B0604020202020204" pitchFamily="34" charset="0"/>
            </a:endParaRPr>
          </a:p>
        </p:txBody>
      </p:sp>
      <p:pic>
        <p:nvPicPr>
          <p:cNvPr id="19" name="Рисунок 18" descr="Отзыв клиента"/>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25012" y="3309889"/>
            <a:ext cx="467995" cy="467995"/>
          </a:xfrm>
          <a:prstGeom prst="rect">
            <a:avLst/>
          </a:prstGeom>
        </p:spPr>
      </p:pic>
      <p:pic>
        <p:nvPicPr>
          <p:cNvPr id="20" name="Рисунок 19" descr="Подпись"/>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99437" y="4168176"/>
            <a:ext cx="503555" cy="503555"/>
          </a:xfrm>
          <a:prstGeom prst="rect">
            <a:avLst/>
          </a:prstGeom>
        </p:spPr>
      </p:pic>
      <p:pic>
        <p:nvPicPr>
          <p:cNvPr id="21" name="Рисунок 20" descr="Лента"/>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61597" y="3968581"/>
            <a:ext cx="503555" cy="541276"/>
          </a:xfrm>
          <a:prstGeom prst="rect">
            <a:avLst/>
          </a:prstGeom>
        </p:spPr>
      </p:pic>
      <p:pic>
        <p:nvPicPr>
          <p:cNvPr id="22" name="Рисунок 21" descr="Молоток судьи"/>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469512" y="3968581"/>
            <a:ext cx="503555" cy="503555"/>
          </a:xfrm>
          <a:prstGeom prst="rect">
            <a:avLst/>
          </a:prstGeom>
        </p:spPr>
      </p:pic>
      <p:sp>
        <p:nvSpPr>
          <p:cNvPr id="61" name="Прямоугольник 60"/>
          <p:cNvSpPr/>
          <p:nvPr/>
        </p:nvSpPr>
        <p:spPr>
          <a:xfrm>
            <a:off x="467140" y="5372385"/>
            <a:ext cx="1418523" cy="955777"/>
          </a:xfrm>
          <a:prstGeom prst="rect">
            <a:avLst/>
          </a:prstGeom>
          <a:noFill/>
          <a:ln>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400" kern="150" dirty="0">
                <a:solidFill>
                  <a:srgbClr val="0070C0"/>
                </a:solidFill>
                <a:latin typeface="Georgia" panose="02040502050405020303" pitchFamily="18" charset="0"/>
                <a:ea typeface="Arial" panose="020B0604020202020204" pitchFamily="34" charset="0"/>
              </a:rPr>
              <a:t>Открытый аукцион в электронной форме</a:t>
            </a:r>
          </a:p>
        </p:txBody>
      </p:sp>
      <p:sp>
        <p:nvSpPr>
          <p:cNvPr id="69" name="Прямоугольник 68"/>
          <p:cNvSpPr/>
          <p:nvPr/>
        </p:nvSpPr>
        <p:spPr>
          <a:xfrm>
            <a:off x="1998810" y="5372383"/>
            <a:ext cx="1427553" cy="955777"/>
          </a:xfrm>
          <a:prstGeom prst="rect">
            <a:avLst/>
          </a:prstGeom>
          <a:noFill/>
          <a:ln>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400" kern="150" dirty="0">
                <a:solidFill>
                  <a:srgbClr val="0070C0"/>
                </a:solidFill>
                <a:latin typeface="Georgia" panose="02040502050405020303" pitchFamily="18" charset="0"/>
                <a:ea typeface="Arial" panose="020B0604020202020204" pitchFamily="34" charset="0"/>
              </a:rPr>
              <a:t>Закрытый аукцион </a:t>
            </a:r>
          </a:p>
        </p:txBody>
      </p:sp>
      <p:sp>
        <p:nvSpPr>
          <p:cNvPr id="70" name="Прямоугольник 69"/>
          <p:cNvSpPr/>
          <p:nvPr/>
        </p:nvSpPr>
        <p:spPr>
          <a:xfrm>
            <a:off x="3574436" y="5372382"/>
            <a:ext cx="1427553" cy="955777"/>
          </a:xfrm>
          <a:prstGeom prst="rect">
            <a:avLst/>
          </a:prstGeom>
          <a:noFill/>
          <a:ln>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400" kern="150" dirty="0">
                <a:solidFill>
                  <a:srgbClr val="0070C0"/>
                </a:solidFill>
                <a:latin typeface="Georgia" panose="02040502050405020303" pitchFamily="18" charset="0"/>
                <a:ea typeface="Arial" panose="020B0604020202020204" pitchFamily="34" charset="0"/>
              </a:rPr>
              <a:t>Закрытый аукцион в электронной форме</a:t>
            </a:r>
          </a:p>
        </p:txBody>
      </p:sp>
      <p:sp>
        <p:nvSpPr>
          <p:cNvPr id="71" name="Прямоугольник 70"/>
          <p:cNvSpPr/>
          <p:nvPr/>
        </p:nvSpPr>
        <p:spPr>
          <a:xfrm>
            <a:off x="6950882" y="5369446"/>
            <a:ext cx="1418523" cy="955777"/>
          </a:xfrm>
          <a:prstGeom prst="rect">
            <a:avLst/>
          </a:prstGeom>
          <a:noFill/>
          <a:ln>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400" kern="150" dirty="0">
                <a:solidFill>
                  <a:srgbClr val="0070C0"/>
                </a:solidFill>
                <a:latin typeface="Georgia" panose="02040502050405020303" pitchFamily="18" charset="0"/>
                <a:ea typeface="Arial" panose="020B0604020202020204" pitchFamily="34" charset="0"/>
              </a:rPr>
              <a:t>Открытый конкурс в электронной форме</a:t>
            </a:r>
          </a:p>
        </p:txBody>
      </p:sp>
      <p:sp>
        <p:nvSpPr>
          <p:cNvPr id="72" name="Прямоугольник 71"/>
          <p:cNvSpPr/>
          <p:nvPr/>
        </p:nvSpPr>
        <p:spPr>
          <a:xfrm>
            <a:off x="8494050" y="5366559"/>
            <a:ext cx="1427553" cy="955777"/>
          </a:xfrm>
          <a:prstGeom prst="rect">
            <a:avLst/>
          </a:prstGeom>
          <a:noFill/>
          <a:ln>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400" kern="150" dirty="0">
                <a:solidFill>
                  <a:srgbClr val="0070C0"/>
                </a:solidFill>
                <a:latin typeface="Georgia" panose="02040502050405020303" pitchFamily="18" charset="0"/>
                <a:ea typeface="Arial" panose="020B0604020202020204" pitchFamily="34" charset="0"/>
              </a:rPr>
              <a:t>Закрытый конкурс </a:t>
            </a:r>
          </a:p>
        </p:txBody>
      </p:sp>
      <p:sp>
        <p:nvSpPr>
          <p:cNvPr id="73" name="Прямоугольник 72"/>
          <p:cNvSpPr/>
          <p:nvPr/>
        </p:nvSpPr>
        <p:spPr>
          <a:xfrm>
            <a:off x="10046248" y="5366558"/>
            <a:ext cx="1427553" cy="955777"/>
          </a:xfrm>
          <a:prstGeom prst="rect">
            <a:avLst/>
          </a:prstGeom>
          <a:noFill/>
          <a:ln>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400" kern="150" dirty="0">
                <a:solidFill>
                  <a:srgbClr val="0070C0"/>
                </a:solidFill>
                <a:latin typeface="Georgia" panose="02040502050405020303" pitchFamily="18" charset="0"/>
                <a:ea typeface="Arial" panose="020B0604020202020204" pitchFamily="34" charset="0"/>
              </a:rPr>
              <a:t>Закрытый конкурс в электронной форме</a:t>
            </a:r>
          </a:p>
        </p:txBody>
      </p:sp>
      <p:cxnSp>
        <p:nvCxnSpPr>
          <p:cNvPr id="83" name="Прямая со стрелкой 82"/>
          <p:cNvCxnSpPr>
            <a:cxnSpLocks/>
          </p:cNvCxnSpPr>
          <p:nvPr/>
        </p:nvCxnSpPr>
        <p:spPr>
          <a:xfrm flipH="1">
            <a:off x="2913601" y="3618035"/>
            <a:ext cx="2800277" cy="439573"/>
          </a:xfrm>
          <a:prstGeom prst="straightConnector1">
            <a:avLst/>
          </a:prstGeom>
          <a:noFill/>
          <a:ln w="9525" cap="flat" cmpd="sng" algn="ctr">
            <a:solidFill>
              <a:srgbClr val="4472C4">
                <a:lumMod val="50000"/>
              </a:srgbClr>
            </a:solidFill>
            <a:prstDash val="solid"/>
            <a:miter lim="800000"/>
            <a:tailEnd type="triangle"/>
          </a:ln>
          <a:effectLst/>
        </p:spPr>
      </p:cxnSp>
      <p:cxnSp>
        <p:nvCxnSpPr>
          <p:cNvPr id="84" name="Прямая со стрелкой 83"/>
          <p:cNvCxnSpPr>
            <a:cxnSpLocks/>
          </p:cNvCxnSpPr>
          <p:nvPr/>
        </p:nvCxnSpPr>
        <p:spPr>
          <a:xfrm>
            <a:off x="6018678" y="3618670"/>
            <a:ext cx="2960270" cy="445925"/>
          </a:xfrm>
          <a:prstGeom prst="straightConnector1">
            <a:avLst/>
          </a:prstGeom>
          <a:noFill/>
          <a:ln w="6350" cap="flat" cmpd="sng" algn="ctr">
            <a:solidFill>
              <a:srgbClr val="4472C4">
                <a:lumMod val="50000"/>
              </a:srgbClr>
            </a:solidFill>
            <a:prstDash val="solid"/>
            <a:miter lim="800000"/>
            <a:tailEnd type="triangle"/>
          </a:ln>
          <a:effectLst/>
        </p:spPr>
      </p:cxnSp>
      <p:sp>
        <p:nvSpPr>
          <p:cNvPr id="87" name="Прямоугольник 86"/>
          <p:cNvSpPr/>
          <p:nvPr/>
        </p:nvSpPr>
        <p:spPr>
          <a:xfrm>
            <a:off x="7904214" y="1754458"/>
            <a:ext cx="3813658" cy="320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1400" b="1" kern="150" dirty="0">
                <a:solidFill>
                  <a:srgbClr val="077ED7"/>
                </a:solidFill>
                <a:latin typeface="Georgia" panose="02040502050405020303" pitchFamily="18" charset="0"/>
              </a:rPr>
              <a:t>Закупка у единственного поставщика</a:t>
            </a:r>
          </a:p>
        </p:txBody>
      </p:sp>
      <p:cxnSp>
        <p:nvCxnSpPr>
          <p:cNvPr id="88" name="Прямая со стрелкой 87"/>
          <p:cNvCxnSpPr>
            <a:cxnSpLocks/>
            <a:stCxn id="22" idx="2"/>
            <a:endCxn id="69" idx="0"/>
          </p:cNvCxnSpPr>
          <p:nvPr/>
        </p:nvCxnSpPr>
        <p:spPr>
          <a:xfrm flipH="1">
            <a:off x="2712587" y="4472136"/>
            <a:ext cx="8703" cy="900247"/>
          </a:xfrm>
          <a:prstGeom prst="straightConnector1">
            <a:avLst/>
          </a:prstGeom>
          <a:noFill/>
          <a:ln w="6350" cap="flat" cmpd="sng" algn="ctr">
            <a:solidFill>
              <a:srgbClr val="4472C4">
                <a:lumMod val="50000"/>
              </a:srgbClr>
            </a:solidFill>
            <a:prstDash val="solid"/>
            <a:miter lim="800000"/>
            <a:tailEnd type="triangle"/>
          </a:ln>
          <a:effectLst/>
        </p:spPr>
      </p:cxnSp>
      <p:cxnSp>
        <p:nvCxnSpPr>
          <p:cNvPr id="89" name="Прямая со стрелкой 88"/>
          <p:cNvCxnSpPr>
            <a:cxnSpLocks/>
            <a:stCxn id="22" idx="1"/>
            <a:endCxn id="61" idx="0"/>
          </p:cNvCxnSpPr>
          <p:nvPr/>
        </p:nvCxnSpPr>
        <p:spPr>
          <a:xfrm flipH="1">
            <a:off x="1176402" y="4220359"/>
            <a:ext cx="1293110" cy="1152026"/>
          </a:xfrm>
          <a:prstGeom prst="straightConnector1">
            <a:avLst/>
          </a:prstGeom>
          <a:noFill/>
          <a:ln w="6350" cap="flat" cmpd="sng" algn="ctr">
            <a:solidFill>
              <a:srgbClr val="4472C4">
                <a:lumMod val="50000"/>
              </a:srgbClr>
            </a:solidFill>
            <a:prstDash val="solid"/>
            <a:miter lim="800000"/>
            <a:tailEnd type="triangle"/>
          </a:ln>
          <a:effectLst/>
        </p:spPr>
      </p:cxnSp>
      <p:cxnSp>
        <p:nvCxnSpPr>
          <p:cNvPr id="90" name="Прямая со стрелкой 89"/>
          <p:cNvCxnSpPr>
            <a:cxnSpLocks/>
            <a:stCxn id="22" idx="3"/>
            <a:endCxn id="70" idx="0"/>
          </p:cNvCxnSpPr>
          <p:nvPr/>
        </p:nvCxnSpPr>
        <p:spPr>
          <a:xfrm>
            <a:off x="2973067" y="4220359"/>
            <a:ext cx="1315146" cy="1152023"/>
          </a:xfrm>
          <a:prstGeom prst="straightConnector1">
            <a:avLst/>
          </a:prstGeom>
          <a:noFill/>
          <a:ln w="6350" cap="flat" cmpd="sng" algn="ctr">
            <a:solidFill>
              <a:srgbClr val="4472C4">
                <a:lumMod val="50000"/>
              </a:srgbClr>
            </a:solidFill>
            <a:prstDash val="solid"/>
            <a:miter lim="800000"/>
            <a:tailEnd type="triangle"/>
          </a:ln>
          <a:effectLst/>
        </p:spPr>
      </p:cxnSp>
      <p:cxnSp>
        <p:nvCxnSpPr>
          <p:cNvPr id="99" name="Прямая со стрелкой 98"/>
          <p:cNvCxnSpPr>
            <a:cxnSpLocks/>
            <a:stCxn id="21" idx="2"/>
            <a:endCxn id="72" idx="0"/>
          </p:cNvCxnSpPr>
          <p:nvPr/>
        </p:nvCxnSpPr>
        <p:spPr>
          <a:xfrm flipH="1">
            <a:off x="9207827" y="4509857"/>
            <a:ext cx="5548" cy="856702"/>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00" name="Прямая со стрелкой 99"/>
          <p:cNvCxnSpPr>
            <a:cxnSpLocks/>
            <a:stCxn id="21" idx="1"/>
            <a:endCxn id="71" idx="0"/>
          </p:cNvCxnSpPr>
          <p:nvPr/>
        </p:nvCxnSpPr>
        <p:spPr>
          <a:xfrm flipH="1">
            <a:off x="7660144" y="4239219"/>
            <a:ext cx="1301453" cy="1130227"/>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01" name="Прямая со стрелкой 100"/>
          <p:cNvCxnSpPr>
            <a:cxnSpLocks/>
            <a:stCxn id="21" idx="3"/>
            <a:endCxn id="73" idx="0"/>
          </p:cNvCxnSpPr>
          <p:nvPr/>
        </p:nvCxnSpPr>
        <p:spPr>
          <a:xfrm>
            <a:off x="9465152" y="4239219"/>
            <a:ext cx="1294873" cy="1127339"/>
          </a:xfrm>
          <a:prstGeom prst="straightConnector1">
            <a:avLst/>
          </a:prstGeom>
          <a:noFill/>
          <a:ln w="6350" cap="flat" cmpd="sng" algn="ctr">
            <a:solidFill>
              <a:srgbClr val="4472C4">
                <a:lumMod val="50000"/>
              </a:srgbClr>
            </a:solidFill>
            <a:prstDash val="solid"/>
            <a:miter lim="800000"/>
            <a:tailEnd type="triangle"/>
          </a:ln>
          <a:effectLst/>
        </p:spPr>
      </p:cxnSp>
      <p:cxnSp>
        <p:nvCxnSpPr>
          <p:cNvPr id="102" name="Прямая со стрелкой 101"/>
          <p:cNvCxnSpPr>
            <a:cxnSpLocks/>
            <a:stCxn id="19" idx="2"/>
          </p:cNvCxnSpPr>
          <p:nvPr/>
        </p:nvCxnSpPr>
        <p:spPr>
          <a:xfrm flipH="1">
            <a:off x="5859008" y="3777884"/>
            <a:ext cx="2" cy="381874"/>
          </a:xfrm>
          <a:prstGeom prst="straightConnector1">
            <a:avLst/>
          </a:prstGeom>
          <a:noFill/>
          <a:ln w="9525" cap="flat" cmpd="sng" algn="ctr">
            <a:solidFill>
              <a:srgbClr val="4472C4">
                <a:lumMod val="50000"/>
              </a:srgbClr>
            </a:solidFill>
            <a:prstDash val="solid"/>
            <a:miter lim="800000"/>
            <a:tailEnd type="triangle"/>
          </a:ln>
          <a:effectLst/>
        </p:spPr>
      </p:cxnSp>
      <p:pic>
        <p:nvPicPr>
          <p:cNvPr id="37" name="Рисунок 36" descr="Рукопожатие"/>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492826" y="2167219"/>
            <a:ext cx="710503" cy="715189"/>
          </a:xfrm>
          <a:prstGeom prst="rect">
            <a:avLst/>
          </a:prstGeom>
        </p:spPr>
      </p:pic>
    </p:spTree>
    <p:extLst>
      <p:ext uri="{BB962C8B-B14F-4D97-AF65-F5344CB8AC3E}">
        <p14:creationId xmlns:p14="http://schemas.microsoft.com/office/powerpoint/2010/main" val="408176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187" name="Прямоугольник 186"/>
          <p:cNvSpPr/>
          <p:nvPr/>
        </p:nvSpPr>
        <p:spPr>
          <a:xfrm>
            <a:off x="-5986" y="222005"/>
            <a:ext cx="12197985"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Кто может быть участником закупок</a:t>
            </a:r>
            <a:endParaRPr lang="ru-RU" sz="2400" dirty="0">
              <a:solidFill>
                <a:srgbClr val="01579B"/>
              </a:solidFill>
              <a:latin typeface="Georgia" panose="02040502050405020303" pitchFamily="18" charset="0"/>
            </a:endParaRPr>
          </a:p>
        </p:txBody>
      </p:sp>
      <p:pic>
        <p:nvPicPr>
          <p:cNvPr id="2050" name="Рисунок 1" descr="Вопросительный знак"/>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92" y="1503230"/>
            <a:ext cx="431800" cy="4318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Рисунок 2" descr="Восклицательный знак"/>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4696" y="1518447"/>
            <a:ext cx="431800" cy="431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1181100" y="5714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Rectangle 8"/>
          <p:cNvSpPr>
            <a:spLocks noChangeArrowheads="1"/>
          </p:cNvSpPr>
          <p:nvPr/>
        </p:nvSpPr>
        <p:spPr bwMode="auto">
          <a:xfrm>
            <a:off x="1181100" y="61721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zh-CN" sz="1400" b="1" i="0" u="none" strike="noStrike" cap="none" normalizeH="0" baseline="0" dirty="0">
              <a:ln>
                <a:noFill/>
              </a:ln>
              <a:solidFill>
                <a:schemeClr val="tx1"/>
              </a:solidFill>
              <a:effectLst/>
              <a:latin typeface="Comic Sans MS" panose="030F0702030302020204" pitchFamily="66" charset="0"/>
              <a:ea typeface="Arial" panose="020B060402020202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zh-CN" sz="1400" b="1" i="0" u="none" strike="noStrike" cap="none" normalizeH="0" baseline="0" dirty="0">
                <a:ln>
                  <a:noFill/>
                </a:ln>
                <a:solidFill>
                  <a:schemeClr val="tx1"/>
                </a:solidFill>
                <a:effectLst/>
                <a:latin typeface="Comic Sans MS" panose="030F0702030302020204" pitchFamily="66" charset="0"/>
                <a:ea typeface="Arial" panose="020B0604020202020204" pitchFamily="34" charset="0"/>
                <a:cs typeface="Times New Roman" panose="02020603050405020304" pitchFamily="18" charset="0"/>
              </a:rPr>
              <a:t>		</a:t>
            </a:r>
            <a:endParaRPr kumimoji="0" lang="ru-RU" altLang="zh-CN" sz="1800" b="0" i="0" u="none" strike="noStrike" cap="none" normalizeH="0" baseline="0" dirty="0">
              <a:ln>
                <a:noFill/>
              </a:ln>
              <a:solidFill>
                <a:schemeClr val="tx1"/>
              </a:solidFill>
              <a:effectLst/>
              <a:latin typeface="Arial" panose="020B0604020202020204" pitchFamily="34" charset="0"/>
            </a:endParaRPr>
          </a:p>
        </p:txBody>
      </p:sp>
      <p:sp>
        <p:nvSpPr>
          <p:cNvPr id="13" name="Скругленный прямоугольник 12"/>
          <p:cNvSpPr/>
          <p:nvPr/>
        </p:nvSpPr>
        <p:spPr>
          <a:xfrm>
            <a:off x="657226" y="1503230"/>
            <a:ext cx="4903199" cy="2319470"/>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1579B"/>
                </a:solidFill>
                <a:latin typeface="Georgia" panose="02040502050405020303" pitchFamily="18" charset="0"/>
              </a:rPr>
              <a:t>Участие в госзакупках могут принять:</a:t>
            </a:r>
          </a:p>
          <a:p>
            <a:r>
              <a:rPr lang="ru-RU" sz="1400" dirty="0">
                <a:solidFill>
                  <a:srgbClr val="01579B"/>
                </a:solidFill>
                <a:latin typeface="Georgia" panose="02040502050405020303" pitchFamily="18" charset="0"/>
              </a:rPr>
              <a:t>-  любые юридические лица независимо от организационно-правовой формы, формы собственности, места нахождения и места происхождения капитала, за исключением офшорных компаний, иностранных агентов</a:t>
            </a:r>
            <a:r>
              <a:rPr lang="en-US" sz="1400" dirty="0">
                <a:solidFill>
                  <a:srgbClr val="01579B"/>
                </a:solidFill>
                <a:latin typeface="Georgia" panose="02040502050405020303" pitchFamily="18" charset="0"/>
              </a:rPr>
              <a:t>;</a:t>
            </a:r>
            <a:endParaRPr lang="ru-RU" sz="1400" dirty="0">
              <a:solidFill>
                <a:srgbClr val="01579B"/>
              </a:solidFill>
              <a:latin typeface="Georgia" panose="02040502050405020303" pitchFamily="18" charset="0"/>
            </a:endParaRPr>
          </a:p>
          <a:p>
            <a:r>
              <a:rPr lang="ru-RU" sz="1400" dirty="0">
                <a:solidFill>
                  <a:srgbClr val="01579B"/>
                </a:solidFill>
                <a:latin typeface="Georgia" panose="02040502050405020303" pitchFamily="18" charset="0"/>
              </a:rPr>
              <a:t>- любые физические лица, в том числе зарегистрированные в качестве индивидуального предпринимателя, за исключением иностранных агентов</a:t>
            </a:r>
          </a:p>
        </p:txBody>
      </p:sp>
      <p:sp>
        <p:nvSpPr>
          <p:cNvPr id="14" name="Скругленный прямоугольник 13"/>
          <p:cNvSpPr/>
          <p:nvPr/>
        </p:nvSpPr>
        <p:spPr>
          <a:xfrm>
            <a:off x="6388101" y="1457982"/>
            <a:ext cx="5130800" cy="2990355"/>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srgbClr val="01579B"/>
                </a:solidFill>
                <a:latin typeface="Georgia" panose="02040502050405020303" pitchFamily="18" charset="0"/>
              </a:rPr>
              <a:t>Общие требования, предъявляемые к участникам закупок:</a:t>
            </a:r>
          </a:p>
          <a:p>
            <a:r>
              <a:rPr lang="ru-RU" sz="1400" dirty="0">
                <a:solidFill>
                  <a:srgbClr val="01579B"/>
                </a:solidFill>
                <a:latin typeface="Georgia" panose="02040502050405020303" pitchFamily="18" charset="0"/>
              </a:rPr>
              <a:t>- лицо не находится в процессе ликвидации или банкротства;</a:t>
            </a:r>
          </a:p>
          <a:p>
            <a:r>
              <a:rPr lang="ru-RU" sz="1400" dirty="0">
                <a:solidFill>
                  <a:srgbClr val="01579B"/>
                </a:solidFill>
                <a:latin typeface="Georgia" panose="02040502050405020303" pitchFamily="18" charset="0"/>
              </a:rPr>
              <a:t>- отсутствует задолженность перед налоговой службой;</a:t>
            </a:r>
          </a:p>
          <a:p>
            <a:r>
              <a:rPr lang="ru-RU" sz="1400" dirty="0">
                <a:solidFill>
                  <a:srgbClr val="01579B"/>
                </a:solidFill>
                <a:latin typeface="Georgia" panose="02040502050405020303" pitchFamily="18" charset="0"/>
              </a:rPr>
              <a:t>- отсутствует непогашенная или неснятая судимость по экономическим преступлениям;</a:t>
            </a:r>
          </a:p>
          <a:p>
            <a:r>
              <a:rPr lang="ru-RU" sz="1400" dirty="0">
                <a:solidFill>
                  <a:srgbClr val="01579B"/>
                </a:solidFill>
                <a:latin typeface="Georgia" panose="02040502050405020303" pitchFamily="18" charset="0"/>
              </a:rPr>
              <a:t>- отсутствуют сведения о привлечении к административной ответственности за незаконное вознаграждение от имени юрлиц;</a:t>
            </a:r>
          </a:p>
          <a:p>
            <a:r>
              <a:rPr lang="ru-RU" sz="1400" dirty="0">
                <a:solidFill>
                  <a:srgbClr val="01579B"/>
                </a:solidFill>
                <a:latin typeface="Georgia" panose="02040502050405020303" pitchFamily="18" charset="0"/>
              </a:rPr>
              <a:t>- отсутствует аффилированность с заказчиком;</a:t>
            </a:r>
          </a:p>
          <a:p>
            <a:r>
              <a:rPr lang="ru-RU" sz="1400" dirty="0">
                <a:solidFill>
                  <a:srgbClr val="01579B"/>
                </a:solidFill>
                <a:latin typeface="Georgia" panose="02040502050405020303" pitchFamily="18" charset="0"/>
              </a:rPr>
              <a:t>- отсутствует информация о нахождении лица в реестре недобросовестных поставщиков (РПН)</a:t>
            </a:r>
          </a:p>
        </p:txBody>
      </p:sp>
    </p:spTree>
    <p:extLst>
      <p:ext uri="{BB962C8B-B14F-4D97-AF65-F5344CB8AC3E}">
        <p14:creationId xmlns:p14="http://schemas.microsoft.com/office/powerpoint/2010/main" val="2968865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Прямая соединительная линия 44">
            <a:extLst>
              <a:ext uri="{FF2B5EF4-FFF2-40B4-BE49-F238E27FC236}">
                <a16:creationId xmlns:a16="http://schemas.microsoft.com/office/drawing/2014/main" id="{502B51E8-BA92-1DEF-7404-2D3D4DE454E9}"/>
              </a:ext>
            </a:extLst>
          </p:cNvPr>
          <p:cNvCxnSpPr>
            <a:cxnSpLocks/>
          </p:cNvCxnSpPr>
          <p:nvPr/>
        </p:nvCxnSpPr>
        <p:spPr>
          <a:xfrm flipV="1">
            <a:off x="4910078" y="4680381"/>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a:extLst>
              <a:ext uri="{FF2B5EF4-FFF2-40B4-BE49-F238E27FC236}">
                <a16:creationId xmlns:a16="http://schemas.microsoft.com/office/drawing/2014/main" id="{502B51E8-BA92-1DEF-7404-2D3D4DE454E9}"/>
              </a:ext>
            </a:extLst>
          </p:cNvPr>
          <p:cNvCxnSpPr>
            <a:cxnSpLocks/>
          </p:cNvCxnSpPr>
          <p:nvPr/>
        </p:nvCxnSpPr>
        <p:spPr>
          <a:xfrm flipV="1">
            <a:off x="4965239" y="3481772"/>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a:extLst>
              <a:ext uri="{FF2B5EF4-FFF2-40B4-BE49-F238E27FC236}">
                <a16:creationId xmlns:a16="http://schemas.microsoft.com/office/drawing/2014/main" id="{502B51E8-BA92-1DEF-7404-2D3D4DE454E9}"/>
              </a:ext>
            </a:extLst>
          </p:cNvPr>
          <p:cNvCxnSpPr>
            <a:cxnSpLocks/>
          </p:cNvCxnSpPr>
          <p:nvPr/>
        </p:nvCxnSpPr>
        <p:spPr>
          <a:xfrm flipV="1">
            <a:off x="6316582" y="6381753"/>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502B51E8-BA92-1DEF-7404-2D3D4DE454E9}"/>
              </a:ext>
            </a:extLst>
          </p:cNvPr>
          <p:cNvCxnSpPr>
            <a:cxnSpLocks/>
          </p:cNvCxnSpPr>
          <p:nvPr/>
        </p:nvCxnSpPr>
        <p:spPr>
          <a:xfrm>
            <a:off x="5991356" y="1146811"/>
            <a:ext cx="718" cy="5318899"/>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a:solidFill>
                <a:srgbClr val="0A90FE"/>
              </a:solidFill>
              <a:latin typeface="Georgia" panose="02040502050405020303" pitchFamily="18" charset="0"/>
            </a:endParaRPr>
          </a:p>
        </p:txBody>
      </p:sp>
      <p:sp>
        <p:nvSpPr>
          <p:cNvPr id="187" name="Прямоугольник 186"/>
          <p:cNvSpPr/>
          <p:nvPr/>
        </p:nvSpPr>
        <p:spPr>
          <a:xfrm>
            <a:off x="-5986" y="222005"/>
            <a:ext cx="12197985"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Алгоритм участия в закупках</a:t>
            </a:r>
            <a:endParaRPr lang="ru-RU" sz="2400" dirty="0">
              <a:solidFill>
                <a:srgbClr val="01579B"/>
              </a:solidFill>
              <a:latin typeface="Georgia" panose="02040502050405020303" pitchFamily="18" charset="0"/>
            </a:endParaRPr>
          </a:p>
        </p:txBody>
      </p:sp>
      <p:sp>
        <p:nvSpPr>
          <p:cNvPr id="5" name="Rectangle 5"/>
          <p:cNvSpPr>
            <a:spLocks noChangeArrowheads="1"/>
          </p:cNvSpPr>
          <p:nvPr/>
        </p:nvSpPr>
        <p:spPr bwMode="auto">
          <a:xfrm>
            <a:off x="1181100" y="57588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ru-RU">
              <a:solidFill>
                <a:srgbClr val="0A90FE"/>
              </a:solidFill>
              <a:latin typeface="Georgia" panose="02040502050405020303" pitchFamily="18" charset="0"/>
            </a:endParaRPr>
          </a:p>
        </p:txBody>
      </p:sp>
      <p:sp>
        <p:nvSpPr>
          <p:cNvPr id="6" name="Rectangle 8"/>
          <p:cNvSpPr>
            <a:spLocks noChangeArrowheads="1"/>
          </p:cNvSpPr>
          <p:nvPr/>
        </p:nvSpPr>
        <p:spPr bwMode="auto">
          <a:xfrm>
            <a:off x="1181100" y="6139104"/>
            <a:ext cx="2031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altLang="zh-CN" sz="1400" b="1" i="0" u="none" strike="noStrike" cap="none" normalizeH="0" baseline="0" dirty="0">
              <a:ln>
                <a:noFill/>
              </a:ln>
              <a:solidFill>
                <a:srgbClr val="0A90FE"/>
              </a:solidFill>
              <a:effectLst/>
              <a:latin typeface="Georgia" panose="02040502050405020303" pitchFamily="18" charset="0"/>
              <a:ea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zh-CN" sz="1400" b="1" i="0" u="none" strike="noStrike" cap="none" normalizeH="0" baseline="0" dirty="0">
                <a:ln>
                  <a:noFill/>
                </a:ln>
                <a:solidFill>
                  <a:srgbClr val="0A90FE"/>
                </a:solidFill>
                <a:effectLst/>
                <a:latin typeface="Georgia" panose="02040502050405020303" pitchFamily="18" charset="0"/>
                <a:ea typeface="Arial" panose="020B0604020202020204" pitchFamily="34" charset="0"/>
                <a:cs typeface="Times New Roman" panose="02020603050405020304" pitchFamily="18" charset="0"/>
              </a:rPr>
              <a:t>		</a:t>
            </a:r>
            <a:endParaRPr kumimoji="0" lang="ru-RU" altLang="zh-CN" sz="1800" b="0" i="0" u="none" strike="noStrike" cap="none" normalizeH="0" baseline="0" dirty="0">
              <a:ln>
                <a:noFill/>
              </a:ln>
              <a:solidFill>
                <a:srgbClr val="0A90FE"/>
              </a:solidFill>
              <a:effectLst/>
              <a:latin typeface="Georgia" panose="02040502050405020303" pitchFamily="18" charset="0"/>
            </a:endParaRPr>
          </a:p>
        </p:txBody>
      </p:sp>
      <p:sp>
        <p:nvSpPr>
          <p:cNvPr id="7" name="Rectangle 9"/>
          <p:cNvSpPr>
            <a:spLocks noChangeArrowheads="1"/>
          </p:cNvSpPr>
          <p:nvPr/>
        </p:nvSpPr>
        <p:spPr bwMode="auto">
          <a:xfrm>
            <a:off x="1181100" y="667324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a:endParaRPr lang="ru-RU">
              <a:solidFill>
                <a:srgbClr val="0A90FE"/>
              </a:solidFill>
              <a:latin typeface="Georgia" panose="02040502050405020303" pitchFamily="18" charset="0"/>
            </a:endParaRPr>
          </a:p>
        </p:txBody>
      </p:sp>
      <p:cxnSp>
        <p:nvCxnSpPr>
          <p:cNvPr id="12" name="Прямая соединительная линия 11">
            <a:extLst>
              <a:ext uri="{FF2B5EF4-FFF2-40B4-BE49-F238E27FC236}">
                <a16:creationId xmlns:a16="http://schemas.microsoft.com/office/drawing/2014/main" id="{502B51E8-BA92-1DEF-7404-2D3D4DE454E9}"/>
              </a:ext>
            </a:extLst>
          </p:cNvPr>
          <p:cNvCxnSpPr>
            <a:cxnSpLocks/>
          </p:cNvCxnSpPr>
          <p:nvPr/>
        </p:nvCxnSpPr>
        <p:spPr>
          <a:xfrm flipV="1">
            <a:off x="4986459" y="5812398"/>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502B51E8-BA92-1DEF-7404-2D3D4DE454E9}"/>
              </a:ext>
            </a:extLst>
          </p:cNvPr>
          <p:cNvCxnSpPr>
            <a:cxnSpLocks/>
          </p:cNvCxnSpPr>
          <p:nvPr/>
        </p:nvCxnSpPr>
        <p:spPr>
          <a:xfrm flipV="1">
            <a:off x="6152910" y="5238257"/>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502B51E8-BA92-1DEF-7404-2D3D4DE454E9}"/>
              </a:ext>
            </a:extLst>
          </p:cNvPr>
          <p:cNvCxnSpPr>
            <a:cxnSpLocks/>
          </p:cNvCxnSpPr>
          <p:nvPr/>
        </p:nvCxnSpPr>
        <p:spPr>
          <a:xfrm flipV="1">
            <a:off x="6263519" y="4050052"/>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502B51E8-BA92-1DEF-7404-2D3D4DE454E9}"/>
              </a:ext>
            </a:extLst>
          </p:cNvPr>
          <p:cNvCxnSpPr>
            <a:cxnSpLocks/>
          </p:cNvCxnSpPr>
          <p:nvPr/>
        </p:nvCxnSpPr>
        <p:spPr>
          <a:xfrm flipV="1">
            <a:off x="6187845" y="2873002"/>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502B51E8-BA92-1DEF-7404-2D3D4DE454E9}"/>
              </a:ext>
            </a:extLst>
          </p:cNvPr>
          <p:cNvCxnSpPr>
            <a:cxnSpLocks/>
          </p:cNvCxnSpPr>
          <p:nvPr/>
        </p:nvCxnSpPr>
        <p:spPr>
          <a:xfrm flipV="1">
            <a:off x="4951524" y="2277240"/>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502B51E8-BA92-1DEF-7404-2D3D4DE454E9}"/>
              </a:ext>
            </a:extLst>
          </p:cNvPr>
          <p:cNvCxnSpPr>
            <a:cxnSpLocks/>
          </p:cNvCxnSpPr>
          <p:nvPr/>
        </p:nvCxnSpPr>
        <p:spPr>
          <a:xfrm flipV="1">
            <a:off x="6174130" y="1695953"/>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502B51E8-BA92-1DEF-7404-2D3D4DE454E9}"/>
              </a:ext>
            </a:extLst>
          </p:cNvPr>
          <p:cNvCxnSpPr>
            <a:cxnSpLocks/>
          </p:cNvCxnSpPr>
          <p:nvPr/>
        </p:nvCxnSpPr>
        <p:spPr>
          <a:xfrm flipV="1">
            <a:off x="5040173" y="1143292"/>
            <a:ext cx="844061" cy="7038"/>
          </a:xfrm>
          <a:prstGeom prst="line">
            <a:avLst/>
          </a:prstGeom>
          <a:ln w="12700">
            <a:solidFill>
              <a:srgbClr val="01579B"/>
            </a:solidFill>
          </a:ln>
        </p:spPr>
        <p:style>
          <a:lnRef idx="1">
            <a:schemeClr val="accent1"/>
          </a:lnRef>
          <a:fillRef idx="0">
            <a:schemeClr val="accent1"/>
          </a:fillRef>
          <a:effectRef idx="0">
            <a:schemeClr val="accent1"/>
          </a:effectRef>
          <a:fontRef idx="minor">
            <a:schemeClr val="tx1"/>
          </a:fontRef>
        </p:style>
      </p:cxnSp>
      <p:sp>
        <p:nvSpPr>
          <p:cNvPr id="21" name="Скругленный прямоугольник 20"/>
          <p:cNvSpPr/>
          <p:nvPr/>
        </p:nvSpPr>
        <p:spPr>
          <a:xfrm>
            <a:off x="1365831" y="938561"/>
            <a:ext cx="3869437" cy="413796"/>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Сбор документов</a:t>
            </a:r>
          </a:p>
        </p:txBody>
      </p:sp>
      <p:sp>
        <p:nvSpPr>
          <p:cNvPr id="22" name="Скругленный прямоугольник 21"/>
          <p:cNvSpPr/>
          <p:nvPr/>
        </p:nvSpPr>
        <p:spPr>
          <a:xfrm>
            <a:off x="6825571" y="1518341"/>
            <a:ext cx="3868519" cy="428022"/>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Оформление ЭЦП</a:t>
            </a:r>
          </a:p>
        </p:txBody>
      </p:sp>
      <p:sp>
        <p:nvSpPr>
          <p:cNvPr id="23" name="Скругленный прямоугольник 22"/>
          <p:cNvSpPr/>
          <p:nvPr/>
        </p:nvSpPr>
        <p:spPr>
          <a:xfrm>
            <a:off x="1357551" y="2039575"/>
            <a:ext cx="3869635" cy="417175"/>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Регистрация в ЕИС</a:t>
            </a:r>
          </a:p>
        </p:txBody>
      </p:sp>
      <p:sp>
        <p:nvSpPr>
          <p:cNvPr id="24" name="Скругленный прямоугольник 23"/>
          <p:cNvSpPr/>
          <p:nvPr/>
        </p:nvSpPr>
        <p:spPr>
          <a:xfrm>
            <a:off x="6825572" y="2563705"/>
            <a:ext cx="3868518" cy="621269"/>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Аккредитация на электронной торговой площадке</a:t>
            </a:r>
          </a:p>
        </p:txBody>
      </p:sp>
      <p:sp>
        <p:nvSpPr>
          <p:cNvPr id="25" name="Скругленный прямоугольник 24"/>
          <p:cNvSpPr/>
          <p:nvPr/>
        </p:nvSpPr>
        <p:spPr>
          <a:xfrm>
            <a:off x="1365831" y="4391738"/>
            <a:ext cx="3860239" cy="577285"/>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Подведение итогов закупочной процедуры</a:t>
            </a:r>
          </a:p>
        </p:txBody>
      </p:sp>
      <p:sp>
        <p:nvSpPr>
          <p:cNvPr id="26" name="Скругленный прямоугольник 25"/>
          <p:cNvSpPr/>
          <p:nvPr/>
        </p:nvSpPr>
        <p:spPr>
          <a:xfrm>
            <a:off x="6825571" y="3766618"/>
            <a:ext cx="3868519" cy="601710"/>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Подготовка и подача заявок на участие в закупке</a:t>
            </a:r>
          </a:p>
        </p:txBody>
      </p:sp>
      <p:sp>
        <p:nvSpPr>
          <p:cNvPr id="27" name="Скругленный прямоугольник 26"/>
          <p:cNvSpPr/>
          <p:nvPr/>
        </p:nvSpPr>
        <p:spPr>
          <a:xfrm>
            <a:off x="1357551" y="5596061"/>
            <a:ext cx="3868519" cy="416252"/>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0A90FE"/>
                </a:solidFill>
                <a:latin typeface="Georgia" panose="02040502050405020303" pitchFamily="18" charset="0"/>
              </a:rPr>
              <a:t>Исполнение контракта </a:t>
            </a:r>
          </a:p>
        </p:txBody>
      </p:sp>
      <p:sp>
        <p:nvSpPr>
          <p:cNvPr id="29" name="Шестиугольник 28"/>
          <p:cNvSpPr/>
          <p:nvPr/>
        </p:nvSpPr>
        <p:spPr>
          <a:xfrm>
            <a:off x="5762805" y="1487014"/>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2</a:t>
            </a:r>
          </a:p>
        </p:txBody>
      </p:sp>
      <p:sp>
        <p:nvSpPr>
          <p:cNvPr id="30" name="Шестиугольник 29"/>
          <p:cNvSpPr/>
          <p:nvPr/>
        </p:nvSpPr>
        <p:spPr>
          <a:xfrm>
            <a:off x="5769248" y="2071400"/>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3</a:t>
            </a:r>
          </a:p>
        </p:txBody>
      </p:sp>
      <p:sp>
        <p:nvSpPr>
          <p:cNvPr id="31" name="Шестиугольник 30"/>
          <p:cNvSpPr/>
          <p:nvPr/>
        </p:nvSpPr>
        <p:spPr>
          <a:xfrm>
            <a:off x="5772193" y="2672513"/>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4</a:t>
            </a:r>
          </a:p>
        </p:txBody>
      </p:sp>
      <p:sp>
        <p:nvSpPr>
          <p:cNvPr id="32" name="Шестиугольник 31"/>
          <p:cNvSpPr/>
          <p:nvPr/>
        </p:nvSpPr>
        <p:spPr>
          <a:xfrm>
            <a:off x="5775312" y="3259257"/>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5</a:t>
            </a:r>
          </a:p>
        </p:txBody>
      </p:sp>
      <p:sp>
        <p:nvSpPr>
          <p:cNvPr id="33" name="Шестиугольник 32"/>
          <p:cNvSpPr/>
          <p:nvPr/>
        </p:nvSpPr>
        <p:spPr>
          <a:xfrm>
            <a:off x="5782258" y="3845558"/>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6</a:t>
            </a:r>
          </a:p>
        </p:txBody>
      </p:sp>
      <p:sp>
        <p:nvSpPr>
          <p:cNvPr id="34" name="Шестиугольник 33"/>
          <p:cNvSpPr/>
          <p:nvPr/>
        </p:nvSpPr>
        <p:spPr>
          <a:xfrm>
            <a:off x="5762805" y="4477531"/>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7</a:t>
            </a:r>
          </a:p>
        </p:txBody>
      </p:sp>
      <p:sp>
        <p:nvSpPr>
          <p:cNvPr id="36" name="Шестиугольник 35"/>
          <p:cNvSpPr/>
          <p:nvPr/>
        </p:nvSpPr>
        <p:spPr>
          <a:xfrm>
            <a:off x="5762805" y="5031795"/>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8</a:t>
            </a:r>
          </a:p>
        </p:txBody>
      </p:sp>
      <p:sp>
        <p:nvSpPr>
          <p:cNvPr id="37" name="Шестиугольник 36"/>
          <p:cNvSpPr/>
          <p:nvPr/>
        </p:nvSpPr>
        <p:spPr>
          <a:xfrm>
            <a:off x="5778487" y="5617223"/>
            <a:ext cx="463469"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9</a:t>
            </a:r>
          </a:p>
        </p:txBody>
      </p:sp>
      <p:sp>
        <p:nvSpPr>
          <p:cNvPr id="38" name="Шестиугольник 37"/>
          <p:cNvSpPr/>
          <p:nvPr/>
        </p:nvSpPr>
        <p:spPr>
          <a:xfrm>
            <a:off x="5670056" y="6173740"/>
            <a:ext cx="648966"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10</a:t>
            </a:r>
          </a:p>
        </p:txBody>
      </p:sp>
      <p:sp>
        <p:nvSpPr>
          <p:cNvPr id="39" name="Шестиугольник 38"/>
          <p:cNvSpPr/>
          <p:nvPr/>
        </p:nvSpPr>
        <p:spPr>
          <a:xfrm>
            <a:off x="5666873" y="917000"/>
            <a:ext cx="648966" cy="423065"/>
          </a:xfrm>
          <a:prstGeom prst="hexagon">
            <a:avLst/>
          </a:prstGeom>
          <a:solidFill>
            <a:srgbClr val="B5DEFD"/>
          </a:solidFill>
          <a:ln w="127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a:solidFill>
                  <a:srgbClr val="01579B"/>
                </a:solidFill>
                <a:latin typeface="Georgia" panose="02040502050405020303" pitchFamily="18" charset="0"/>
              </a:rPr>
              <a:t>1</a:t>
            </a:r>
          </a:p>
        </p:txBody>
      </p:sp>
      <p:sp>
        <p:nvSpPr>
          <p:cNvPr id="40" name="Скругленный прямоугольник 39"/>
          <p:cNvSpPr/>
          <p:nvPr/>
        </p:nvSpPr>
        <p:spPr>
          <a:xfrm>
            <a:off x="1357551" y="3184974"/>
            <a:ext cx="3879946" cy="568687"/>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Открытие специального счета</a:t>
            </a:r>
          </a:p>
        </p:txBody>
      </p:sp>
      <p:sp>
        <p:nvSpPr>
          <p:cNvPr id="41" name="Скругленный прямоугольник 40"/>
          <p:cNvSpPr/>
          <p:nvPr/>
        </p:nvSpPr>
        <p:spPr>
          <a:xfrm>
            <a:off x="6825571" y="5006480"/>
            <a:ext cx="3868519" cy="416252"/>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0A90FE"/>
                </a:solidFill>
                <a:latin typeface="Georgia" panose="02040502050405020303" pitchFamily="18" charset="0"/>
              </a:rPr>
              <a:t>Заключение контракта</a:t>
            </a:r>
          </a:p>
        </p:txBody>
      </p:sp>
      <p:sp>
        <p:nvSpPr>
          <p:cNvPr id="42" name="Скругленный прямоугольник 41"/>
          <p:cNvSpPr/>
          <p:nvPr/>
        </p:nvSpPr>
        <p:spPr>
          <a:xfrm>
            <a:off x="6825571" y="6173627"/>
            <a:ext cx="3868519" cy="416252"/>
          </a:xfrm>
          <a:prstGeom prst="roundRect">
            <a:avLst/>
          </a:prstGeom>
          <a:solidFill>
            <a:srgbClr val="DEF0FE"/>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solidFill>
                  <a:srgbClr val="0A90FE"/>
                </a:solidFill>
                <a:latin typeface="Georgia" panose="02040502050405020303" pitchFamily="18" charset="0"/>
              </a:rPr>
              <a:t>Обжалование закупок</a:t>
            </a:r>
          </a:p>
        </p:txBody>
      </p:sp>
    </p:spTree>
    <p:extLst>
      <p:ext uri="{BB962C8B-B14F-4D97-AF65-F5344CB8AC3E}">
        <p14:creationId xmlns:p14="http://schemas.microsoft.com/office/powerpoint/2010/main" val="3724215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187" name="Прямоугольник 186"/>
          <p:cNvSpPr/>
          <p:nvPr/>
        </p:nvSpPr>
        <p:spPr>
          <a:xfrm>
            <a:off x="-5986" y="222005"/>
            <a:ext cx="12197985" cy="461665"/>
          </a:xfrm>
          <a:prstGeom prst="rect">
            <a:avLst/>
          </a:prstGeom>
        </p:spPr>
        <p:txBody>
          <a:bodyPr wrap="square">
            <a:spAutoFit/>
          </a:bodyPr>
          <a:lstStyle/>
          <a:p>
            <a:pPr algn="ctr"/>
            <a:r>
              <a:rPr lang="ru-RU" sz="2400" b="1" dirty="0">
                <a:solidFill>
                  <a:srgbClr val="01579B"/>
                </a:solidFill>
                <a:latin typeface="Georgia" panose="02040502050405020303" pitchFamily="18" charset="0"/>
              </a:rPr>
              <a:t>Шаг 1. Сбор документов</a:t>
            </a:r>
            <a:endParaRPr lang="ru-RU" sz="4000" b="1" dirty="0">
              <a:solidFill>
                <a:srgbClr val="01579B"/>
              </a:solidFill>
              <a:latin typeface="Georgia" panose="02040502050405020303" pitchFamily="18" charset="0"/>
            </a:endParaRPr>
          </a:p>
        </p:txBody>
      </p:sp>
      <p:pic>
        <p:nvPicPr>
          <p:cNvPr id="5" name="Рисунок 4" descr="Книги"/>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6350" y="827394"/>
            <a:ext cx="438150" cy="438150"/>
          </a:xfrm>
          <a:prstGeom prst="rect">
            <a:avLst/>
          </a:prstGeom>
        </p:spPr>
      </p:pic>
      <p:pic>
        <p:nvPicPr>
          <p:cNvPr id="6" name="Рисунок 5" descr="Список"/>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6544" y="2039179"/>
            <a:ext cx="467995" cy="467995"/>
          </a:xfrm>
          <a:prstGeom prst="rect">
            <a:avLst/>
          </a:prstGeom>
        </p:spPr>
      </p:pic>
      <p:pic>
        <p:nvPicPr>
          <p:cNvPr id="7" name="Рисунок 6" descr="Диплом"/>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9487" y="3466986"/>
            <a:ext cx="431800" cy="384175"/>
          </a:xfrm>
          <a:prstGeom prst="rect">
            <a:avLst/>
          </a:prstGeom>
        </p:spPr>
      </p:pic>
      <p:pic>
        <p:nvPicPr>
          <p:cNvPr id="8" name="Рисунок 7" descr="Открытая книга"/>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44641" y="4384553"/>
            <a:ext cx="431800" cy="431800"/>
          </a:xfrm>
          <a:prstGeom prst="rect">
            <a:avLst/>
          </a:prstGeom>
        </p:spPr>
      </p:pic>
      <p:sp>
        <p:nvSpPr>
          <p:cNvPr id="10" name="Скругленный прямоугольник 9"/>
          <p:cNvSpPr/>
          <p:nvPr/>
        </p:nvSpPr>
        <p:spPr>
          <a:xfrm>
            <a:off x="781917" y="1678684"/>
            <a:ext cx="11144359" cy="1235341"/>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 учредительные документы участника закупки;</a:t>
            </a:r>
          </a:p>
          <a:p>
            <a:r>
              <a:rPr lang="ru-RU" sz="1050" dirty="0">
                <a:solidFill>
                  <a:srgbClr val="01579B"/>
                </a:solidFill>
                <a:latin typeface="Georgia" panose="02040502050405020303" pitchFamily="18" charset="0"/>
              </a:rPr>
              <a:t>- документы, удостоверяющие личность и подтверждающие право лица, действовать без доверенности от имени юридического лица;</a:t>
            </a:r>
          </a:p>
          <a:p>
            <a:r>
              <a:rPr lang="ru-RU" sz="1050" dirty="0">
                <a:solidFill>
                  <a:srgbClr val="01579B"/>
                </a:solidFill>
                <a:latin typeface="Georgia" panose="02040502050405020303" pitchFamily="18" charset="0"/>
              </a:rPr>
              <a:t>- решение о согласии на совершение или о последующем одобрении крупных сделок;</a:t>
            </a:r>
          </a:p>
          <a:p>
            <a:r>
              <a:rPr lang="ru-RU" sz="1050" dirty="0">
                <a:solidFill>
                  <a:srgbClr val="01579B"/>
                </a:solidFill>
                <a:latin typeface="Georgia" panose="02040502050405020303" pitchFamily="18" charset="0"/>
              </a:rPr>
              <a:t>- копия документа, удостоверяющего личность участника закупки в соответствии с законодательством Российской Федерации (для физического лица, не являющегося индивидуальным предпринимателем);</a:t>
            </a:r>
          </a:p>
          <a:p>
            <a:r>
              <a:rPr lang="ru-RU" sz="1050" dirty="0">
                <a:solidFill>
                  <a:srgbClr val="01579B"/>
                </a:solidFill>
                <a:latin typeface="Georgia" panose="02040502050405020303" pitchFamily="18" charset="0"/>
              </a:rPr>
              <a:t>- надлежащим образом заверенный перевод на русский язык документов о государственной регистрации юридического лица или физического лица в качестве индивидуального предпринимателя в соответствии с законодательством соответствующего государства (для иностранного лица)</a:t>
            </a:r>
          </a:p>
        </p:txBody>
      </p:sp>
      <p:sp>
        <p:nvSpPr>
          <p:cNvPr id="11" name="Скругленный прямоугольник 10"/>
          <p:cNvSpPr/>
          <p:nvPr/>
        </p:nvSpPr>
        <p:spPr>
          <a:xfrm>
            <a:off x="770062" y="4332354"/>
            <a:ext cx="11156216" cy="461665"/>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 разрешающие документы (лицензия, выписка из реестра членов саморегулируемой организации);</a:t>
            </a:r>
          </a:p>
          <a:p>
            <a:r>
              <a:rPr lang="ru-RU" sz="1050" dirty="0">
                <a:solidFill>
                  <a:srgbClr val="01579B"/>
                </a:solidFill>
                <a:latin typeface="Georgia" panose="02040502050405020303" pitchFamily="18" charset="0"/>
              </a:rPr>
              <a:t>- документы, подтверждающие опыт участника (постановление Правительства от 29.12.2021 № 2571, часть 2.1 статьи 31 Федерального закона № 44(универсальная </a:t>
            </a:r>
            <a:r>
              <a:rPr lang="ru-RU" sz="1050" dirty="0" err="1">
                <a:solidFill>
                  <a:srgbClr val="01579B"/>
                </a:solidFill>
                <a:latin typeface="Georgia" panose="02040502050405020303" pitchFamily="18" charset="0"/>
              </a:rPr>
              <a:t>предквалификация</a:t>
            </a:r>
            <a:r>
              <a:rPr lang="ru-RU" sz="1050" dirty="0">
                <a:solidFill>
                  <a:srgbClr val="01579B"/>
                </a:solidFill>
                <a:latin typeface="Georgia" panose="02040502050405020303" pitchFamily="18" charset="0"/>
              </a:rPr>
              <a:t> для закупок от 20 млн. руб.)</a:t>
            </a:r>
            <a:endParaRPr lang="ru-RU" sz="1050" dirty="0">
              <a:solidFill>
                <a:srgbClr val="FF0000"/>
              </a:solidFill>
              <a:latin typeface="Georgia" panose="02040502050405020303" pitchFamily="18" charset="0"/>
            </a:endParaRPr>
          </a:p>
        </p:txBody>
      </p:sp>
      <p:sp>
        <p:nvSpPr>
          <p:cNvPr id="12" name="Скругленный прямоугольник 11"/>
          <p:cNvSpPr/>
          <p:nvPr/>
        </p:nvSpPr>
        <p:spPr>
          <a:xfrm>
            <a:off x="781917" y="3327843"/>
            <a:ext cx="11144359" cy="597660"/>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050" dirty="0">
                <a:solidFill>
                  <a:srgbClr val="01579B"/>
                </a:solidFill>
                <a:latin typeface="Georgia" panose="02040502050405020303" pitchFamily="18" charset="0"/>
              </a:rPr>
              <a:t>- декларация о принадлежности участника закупки: к учреждению или предприятию уголовно-исполнительной системы, организации инвалидов, социально ориентированным некоммерческим организациям – в случае принадлежности участника к такому учреждению или организации;</a:t>
            </a:r>
          </a:p>
          <a:p>
            <a:r>
              <a:rPr lang="ru-RU" sz="1050" dirty="0">
                <a:solidFill>
                  <a:srgbClr val="01579B"/>
                </a:solidFill>
                <a:latin typeface="Georgia" panose="02040502050405020303" pitchFamily="18" charset="0"/>
              </a:rPr>
              <a:t>- декларация о соответствии участника закупки требованиям, установленным пунктами 3 - 5, 7 - 11 части 1 статьи 31 Федерального закона № 44-ФЗ</a:t>
            </a:r>
          </a:p>
        </p:txBody>
      </p:sp>
      <p:sp>
        <p:nvSpPr>
          <p:cNvPr id="13" name="Скругленный прямоугольник 12"/>
          <p:cNvSpPr/>
          <p:nvPr/>
        </p:nvSpPr>
        <p:spPr>
          <a:xfrm>
            <a:off x="1714314" y="792393"/>
            <a:ext cx="8979775" cy="506164"/>
          </a:xfrm>
          <a:prstGeom prst="roundRect">
            <a:avLst/>
          </a:prstGeom>
          <a:noFill/>
          <a:ln w="38100">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rgbClr val="01579B"/>
                </a:solidFill>
                <a:latin typeface="Georgia" panose="02040502050405020303" pitchFamily="18" charset="0"/>
              </a:rPr>
              <a:t>Полный перечень документов для участия в закупках перечислен в статье 43 Федерального закона № 44-ФЗ. Среди основных можно выделить следующие:</a:t>
            </a:r>
          </a:p>
        </p:txBody>
      </p:sp>
    </p:spTree>
    <p:extLst>
      <p:ext uri="{BB962C8B-B14F-4D97-AF65-F5344CB8AC3E}">
        <p14:creationId xmlns:p14="http://schemas.microsoft.com/office/powerpoint/2010/main" val="3666109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Прямая со стрелкой 23"/>
          <p:cNvCxnSpPr>
            <a:endCxn id="15" idx="3"/>
          </p:cNvCxnSpPr>
          <p:nvPr/>
        </p:nvCxnSpPr>
        <p:spPr>
          <a:xfrm flipH="1">
            <a:off x="3528358" y="3422724"/>
            <a:ext cx="1914499" cy="7818"/>
          </a:xfrm>
          <a:prstGeom prst="straightConnector1">
            <a:avLst/>
          </a:prstGeom>
          <a:noFill/>
          <a:ln w="6350" cap="flat" cmpd="sng" algn="ctr">
            <a:solidFill>
              <a:srgbClr val="4472C4">
                <a:lumMod val="50000"/>
              </a:srgbClr>
            </a:solidFill>
            <a:prstDash val="solid"/>
            <a:miter lim="800000"/>
            <a:tailEnd type="triangle"/>
          </a:ln>
          <a:effectLst/>
        </p:spPr>
      </p:cxnSp>
      <p:cxnSp>
        <p:nvCxnSpPr>
          <p:cNvPr id="25" name="Прямая со стрелкой 24"/>
          <p:cNvCxnSpPr>
            <a:endCxn id="14" idx="1"/>
          </p:cNvCxnSpPr>
          <p:nvPr/>
        </p:nvCxnSpPr>
        <p:spPr>
          <a:xfrm flipV="1">
            <a:off x="5971517" y="3411201"/>
            <a:ext cx="1940457" cy="11524"/>
          </a:xfrm>
          <a:prstGeom prst="straightConnector1">
            <a:avLst/>
          </a:prstGeom>
          <a:noFill/>
          <a:ln w="6350" cap="flat" cmpd="sng" algn="ctr">
            <a:solidFill>
              <a:srgbClr val="4472C4">
                <a:lumMod val="50000"/>
              </a:srgbClr>
            </a:solidFill>
            <a:prstDash val="solid"/>
            <a:miter lim="800000"/>
            <a:tailEnd type="triangle"/>
          </a:ln>
          <a:effectLst/>
        </p:spPr>
      </p:cxnSp>
      <p:sp>
        <p:nvSpPr>
          <p:cNvPr id="9" name="Скругленный прямоугольник 8"/>
          <p:cNvSpPr/>
          <p:nvPr/>
        </p:nvSpPr>
        <p:spPr>
          <a:xfrm>
            <a:off x="124645" y="130629"/>
            <a:ext cx="11936725" cy="6604000"/>
          </a:xfrm>
          <a:prstGeom prst="roundRect">
            <a:avLst/>
          </a:prstGeom>
          <a:noFill/>
          <a:ln w="28575">
            <a:solidFill>
              <a:srgbClr val="4DAFF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dirty="0">
              <a:solidFill>
                <a:srgbClr val="01579B"/>
              </a:solidFill>
              <a:latin typeface="Georgia" panose="02040502050405020303" pitchFamily="18" charset="0"/>
            </a:endParaRPr>
          </a:p>
        </p:txBody>
      </p:sp>
      <p:sp>
        <p:nvSpPr>
          <p:cNvPr id="4" name="Rectangle 3"/>
          <p:cNvSpPr>
            <a:spLocks noChangeArrowheads="1"/>
          </p:cNvSpPr>
          <p:nvPr/>
        </p:nvSpPr>
        <p:spPr bwMode="auto">
          <a:xfrm>
            <a:off x="798286" y="1472752"/>
            <a:ext cx="11079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100" b="0" i="0" u="none" strike="noStrike" cap="none" normalizeH="0" baseline="0">
                <a:ln>
                  <a:noFill/>
                </a:ln>
                <a:solidFill>
                  <a:schemeClr val="tx1"/>
                </a:solidFill>
                <a:effectLst/>
                <a:latin typeface="Georgia" panose="02040502050405020303" pitchFamily="18" charset="0"/>
                <a:ea typeface="Calibri" panose="020F0502020204030204" pitchFamily="34" charset="0"/>
                <a:cs typeface="Times New Roman" panose="02020603050405020304" pitchFamily="18" charset="0"/>
              </a:rPr>
              <a:t>	</a:t>
            </a:r>
            <a:endParaRPr kumimoji="0" lang="ru-RU" altLang="ru-RU" sz="1800" b="0" i="0" u="none" strike="noStrike" cap="none" normalizeH="0" baseline="0">
              <a:ln>
                <a:noFill/>
              </a:ln>
              <a:solidFill>
                <a:schemeClr val="tx1"/>
              </a:solidFill>
              <a:effectLst/>
              <a:latin typeface="Georgia" panose="02040502050405020303" pitchFamily="18" charset="0"/>
            </a:endParaRPr>
          </a:p>
        </p:txBody>
      </p:sp>
      <p:sp>
        <p:nvSpPr>
          <p:cNvPr id="5" name="Rectangle 5"/>
          <p:cNvSpPr>
            <a:spLocks noChangeArrowheads="1"/>
          </p:cNvSpPr>
          <p:nvPr/>
        </p:nvSpPr>
        <p:spPr bwMode="auto">
          <a:xfrm>
            <a:off x="798286" y="16474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latin typeface="Georgia" panose="02040502050405020303" pitchFamily="18" charset="0"/>
            </a:endParaRPr>
          </a:p>
        </p:txBody>
      </p:sp>
      <p:pic>
        <p:nvPicPr>
          <p:cNvPr id="14" name="Рисунок 13" descr="Окно браузера"/>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1974" y="3125451"/>
            <a:ext cx="571500" cy="571500"/>
          </a:xfrm>
          <a:prstGeom prst="rect">
            <a:avLst/>
          </a:prstGeom>
        </p:spPr>
      </p:pic>
      <p:pic>
        <p:nvPicPr>
          <p:cNvPr id="15" name="Рисунок 14" descr="Часы"/>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88608" y="3160667"/>
            <a:ext cx="539750" cy="539750"/>
          </a:xfrm>
          <a:prstGeom prst="rect">
            <a:avLst/>
          </a:prstGeom>
        </p:spPr>
      </p:pic>
      <p:pic>
        <p:nvPicPr>
          <p:cNvPr id="16" name="Рисунок 15" descr="Здание"/>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881600" y="3963306"/>
            <a:ext cx="683895" cy="683895"/>
          </a:xfrm>
          <a:prstGeom prst="rect">
            <a:avLst/>
          </a:prstGeom>
        </p:spPr>
      </p:pic>
      <p:pic>
        <p:nvPicPr>
          <p:cNvPr id="17" name="Рисунок 16" descr="Офисный работник"/>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31637" y="3990552"/>
            <a:ext cx="539750" cy="539750"/>
          </a:xfrm>
          <a:prstGeom prst="rect">
            <a:avLst/>
          </a:prstGeom>
        </p:spPr>
      </p:pic>
      <p:pic>
        <p:nvPicPr>
          <p:cNvPr id="13" name="Рисунок 12" descr="Диплом"/>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321482" y="3056229"/>
            <a:ext cx="771525" cy="771525"/>
          </a:xfrm>
          <a:prstGeom prst="rect">
            <a:avLst/>
          </a:prstGeom>
        </p:spPr>
      </p:pic>
      <p:cxnSp>
        <p:nvCxnSpPr>
          <p:cNvPr id="30" name="Прямая соединительная линия 29"/>
          <p:cNvCxnSpPr/>
          <p:nvPr/>
        </p:nvCxnSpPr>
        <p:spPr>
          <a:xfrm flipH="1">
            <a:off x="5415698" y="3611906"/>
            <a:ext cx="3916" cy="784851"/>
          </a:xfrm>
          <a:prstGeom prst="line">
            <a:avLst/>
          </a:prstGeom>
          <a:noFill/>
          <a:ln w="6350" cap="flat" cmpd="sng" algn="ctr">
            <a:solidFill>
              <a:srgbClr val="4472C4">
                <a:lumMod val="50000"/>
              </a:srgbClr>
            </a:solidFill>
            <a:prstDash val="solid"/>
            <a:miter lim="800000"/>
          </a:ln>
          <a:effectLst/>
        </p:spPr>
      </p:cxnSp>
      <p:cxnSp>
        <p:nvCxnSpPr>
          <p:cNvPr id="32" name="Прямая со стрелкой 31"/>
          <p:cNvCxnSpPr/>
          <p:nvPr/>
        </p:nvCxnSpPr>
        <p:spPr>
          <a:xfrm flipV="1">
            <a:off x="5419613" y="4374500"/>
            <a:ext cx="769368" cy="11128"/>
          </a:xfrm>
          <a:prstGeom prst="straightConnector1">
            <a:avLst/>
          </a:prstGeom>
          <a:noFill/>
          <a:ln w="6350" cap="flat" cmpd="sng" algn="ctr">
            <a:solidFill>
              <a:srgbClr val="4472C4">
                <a:lumMod val="50000"/>
              </a:srgbClr>
            </a:solidFill>
            <a:prstDash val="solid"/>
            <a:miter lim="800000"/>
            <a:tailEnd type="triangle"/>
          </a:ln>
          <a:effectLst/>
        </p:spPr>
      </p:cxnSp>
      <p:cxnSp>
        <p:nvCxnSpPr>
          <p:cNvPr id="33" name="Прямая со стрелкой 32"/>
          <p:cNvCxnSpPr/>
          <p:nvPr/>
        </p:nvCxnSpPr>
        <p:spPr>
          <a:xfrm flipV="1">
            <a:off x="6621458" y="4374500"/>
            <a:ext cx="1384209" cy="22257"/>
          </a:xfrm>
          <a:prstGeom prst="straightConnector1">
            <a:avLst/>
          </a:prstGeom>
          <a:noFill/>
          <a:ln w="6350" cap="flat" cmpd="sng" algn="ctr">
            <a:solidFill>
              <a:srgbClr val="4472C4">
                <a:lumMod val="50000"/>
              </a:srgbClr>
            </a:solidFill>
            <a:prstDash val="solid"/>
            <a:miter lim="800000"/>
            <a:tailEnd type="triangle"/>
          </a:ln>
          <a:effectLst/>
        </p:spPr>
      </p:cxnSp>
      <p:sp>
        <p:nvSpPr>
          <p:cNvPr id="31" name="Прямоугольник 30"/>
          <p:cNvSpPr/>
          <p:nvPr/>
        </p:nvSpPr>
        <p:spPr>
          <a:xfrm>
            <a:off x="699635" y="4817372"/>
            <a:ext cx="4621847" cy="1569660"/>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Информация в электронной форме, подписанная ЭЦП, признается электронным документом, равнозначным документу на бумажном носителе, подписанному собственноручной подписью, и может применяться в любых правоотношениях в соответствии с законодательством РФ, кроме случая, когда в законе указано об установлении требования о необходимости составления документа исключительно на бумажном носителе (ст. 6 ФЗ № 63-ФЗ)</a:t>
            </a:r>
          </a:p>
        </p:txBody>
      </p:sp>
      <p:sp>
        <p:nvSpPr>
          <p:cNvPr id="34" name="Прямоугольник 33"/>
          <p:cNvSpPr/>
          <p:nvPr/>
        </p:nvSpPr>
        <p:spPr>
          <a:xfrm>
            <a:off x="6417043" y="5207308"/>
            <a:ext cx="4561851" cy="646331"/>
          </a:xfrm>
          <a:prstGeom prst="rect">
            <a:avLst/>
          </a:prstGeom>
          <a:ln>
            <a:solidFill>
              <a:srgbClr val="01579B"/>
            </a:solidFill>
          </a:ln>
        </p:spPr>
        <p:txBody>
          <a:bodyPr wrap="square">
            <a:spAutoFit/>
          </a:bodyPr>
          <a:lstStyle/>
          <a:p>
            <a:pPr algn="just">
              <a:spcAft>
                <a:spcPts val="0"/>
              </a:spcAft>
            </a:pPr>
            <a:r>
              <a:rPr lang="ru-RU" sz="1200" kern="150" dirty="0">
                <a:solidFill>
                  <a:srgbClr val="077ED7"/>
                </a:solidFill>
                <a:latin typeface="Georgia" panose="02040502050405020303" pitchFamily="18" charset="0"/>
                <a:ea typeface="Arial" panose="020B0604020202020204" pitchFamily="34" charset="0"/>
              </a:rPr>
              <a:t>ЭЦП, выданная аккредитованными удостоверяющими центрами, принимается на любой площадке для государственных и муниципальных закупок</a:t>
            </a:r>
          </a:p>
        </p:txBody>
      </p:sp>
      <p:cxnSp>
        <p:nvCxnSpPr>
          <p:cNvPr id="37" name="Прямая со стрелкой 36"/>
          <p:cNvCxnSpPr/>
          <p:nvPr/>
        </p:nvCxnSpPr>
        <p:spPr>
          <a:xfrm flipH="1" flipV="1">
            <a:off x="8223547" y="4703753"/>
            <a:ext cx="0" cy="503555"/>
          </a:xfrm>
          <a:prstGeom prst="straightConnector1">
            <a:avLst/>
          </a:prstGeom>
          <a:noFill/>
          <a:ln w="6350" cap="flat" cmpd="sng" algn="ctr">
            <a:solidFill>
              <a:srgbClr val="4472C4">
                <a:lumMod val="50000"/>
              </a:srgbClr>
            </a:solidFill>
            <a:prstDash val="solid"/>
            <a:miter lim="800000"/>
            <a:tailEnd type="triangle"/>
          </a:ln>
          <a:effectLst/>
        </p:spPr>
      </p:cxnSp>
      <p:sp>
        <p:nvSpPr>
          <p:cNvPr id="35" name="Прямоугольник 34"/>
          <p:cNvSpPr/>
          <p:nvPr/>
        </p:nvSpPr>
        <p:spPr>
          <a:xfrm>
            <a:off x="3699778" y="3070740"/>
            <a:ext cx="1446230" cy="307777"/>
          </a:xfrm>
          <a:prstGeom prst="rect">
            <a:avLst/>
          </a:prstGeom>
        </p:spPr>
        <p:txBody>
          <a:bodyPr wrap="non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Срок выдачи</a:t>
            </a:r>
            <a:endParaRPr lang="ru-RU" sz="1600" kern="150" dirty="0">
              <a:solidFill>
                <a:srgbClr val="01579B"/>
              </a:solidFill>
              <a:effectLst/>
              <a:latin typeface="Georgia" panose="02040502050405020303" pitchFamily="18" charset="0"/>
              <a:ea typeface="Arial" panose="020B0604020202020204" pitchFamily="34" charset="0"/>
            </a:endParaRPr>
          </a:p>
        </p:txBody>
      </p:sp>
      <p:sp>
        <p:nvSpPr>
          <p:cNvPr id="36" name="Прямоугольник 35"/>
          <p:cNvSpPr/>
          <p:nvPr/>
        </p:nvSpPr>
        <p:spPr>
          <a:xfrm>
            <a:off x="2553831" y="3668737"/>
            <a:ext cx="1228221" cy="307777"/>
          </a:xfrm>
          <a:prstGeom prst="rect">
            <a:avLst/>
          </a:prstGeom>
        </p:spPr>
        <p:txBody>
          <a:bodyPr wrap="non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12 месяцев</a:t>
            </a:r>
            <a:endParaRPr lang="ru-RU" sz="1600" kern="150" dirty="0">
              <a:solidFill>
                <a:srgbClr val="01579B"/>
              </a:solidFill>
              <a:effectLst/>
              <a:latin typeface="Georgia" panose="02040502050405020303" pitchFamily="18" charset="0"/>
              <a:ea typeface="Arial" panose="020B0604020202020204" pitchFamily="34" charset="0"/>
            </a:endParaRPr>
          </a:p>
        </p:txBody>
      </p:sp>
      <p:sp>
        <p:nvSpPr>
          <p:cNvPr id="38" name="Прямоугольник 37"/>
          <p:cNvSpPr/>
          <p:nvPr/>
        </p:nvSpPr>
        <p:spPr>
          <a:xfrm>
            <a:off x="6111756" y="3070740"/>
            <a:ext cx="1431802" cy="307777"/>
          </a:xfrm>
          <a:prstGeom prst="rect">
            <a:avLst/>
          </a:prstGeom>
        </p:spPr>
        <p:txBody>
          <a:bodyPr wrap="non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Вид подписи</a:t>
            </a:r>
            <a:endParaRPr lang="ru-RU" sz="1600" kern="150" dirty="0">
              <a:solidFill>
                <a:srgbClr val="01579B"/>
              </a:solidFill>
              <a:effectLst/>
              <a:latin typeface="Georgia" panose="02040502050405020303" pitchFamily="18" charset="0"/>
              <a:ea typeface="Arial" panose="020B0604020202020204" pitchFamily="34" charset="0"/>
            </a:endParaRPr>
          </a:p>
        </p:txBody>
      </p:sp>
      <p:sp>
        <p:nvSpPr>
          <p:cNvPr id="39" name="Прямоугольник 38"/>
          <p:cNvSpPr/>
          <p:nvPr/>
        </p:nvSpPr>
        <p:spPr>
          <a:xfrm>
            <a:off x="5415698" y="3706867"/>
            <a:ext cx="639920" cy="307777"/>
          </a:xfrm>
          <a:prstGeom prst="rect">
            <a:avLst/>
          </a:prstGeom>
        </p:spPr>
        <p:txBody>
          <a:bodyPr wrap="non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ЭЦП</a:t>
            </a:r>
            <a:endParaRPr lang="ru-RU" sz="1600" kern="150" dirty="0">
              <a:solidFill>
                <a:srgbClr val="01579B"/>
              </a:solidFill>
              <a:effectLst/>
              <a:latin typeface="Georgia" panose="02040502050405020303" pitchFamily="18" charset="0"/>
              <a:ea typeface="Arial" panose="020B0604020202020204" pitchFamily="34" charset="0"/>
            </a:endParaRPr>
          </a:p>
        </p:txBody>
      </p:sp>
      <p:sp>
        <p:nvSpPr>
          <p:cNvPr id="40" name="Прямоугольник 39"/>
          <p:cNvSpPr/>
          <p:nvPr/>
        </p:nvSpPr>
        <p:spPr>
          <a:xfrm>
            <a:off x="5592410" y="4614393"/>
            <a:ext cx="1941557" cy="307777"/>
          </a:xfrm>
          <a:prstGeom prst="rect">
            <a:avLst/>
          </a:prstGeom>
        </p:spPr>
        <p:txBody>
          <a:bodyPr wrap="non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Участник закупки</a:t>
            </a:r>
            <a:endParaRPr lang="ru-RU" sz="1600" kern="150" dirty="0">
              <a:solidFill>
                <a:srgbClr val="01579B"/>
              </a:solidFill>
              <a:effectLst/>
              <a:latin typeface="Georgia" panose="02040502050405020303" pitchFamily="18" charset="0"/>
              <a:ea typeface="Arial" panose="020B0604020202020204" pitchFamily="34" charset="0"/>
            </a:endParaRPr>
          </a:p>
        </p:txBody>
      </p:sp>
      <p:sp>
        <p:nvSpPr>
          <p:cNvPr id="41" name="Прямоугольник 40"/>
          <p:cNvSpPr/>
          <p:nvPr/>
        </p:nvSpPr>
        <p:spPr>
          <a:xfrm>
            <a:off x="6495671" y="4043910"/>
            <a:ext cx="1561646" cy="307777"/>
          </a:xfrm>
          <a:prstGeom prst="rect">
            <a:avLst/>
          </a:prstGeom>
        </p:spPr>
        <p:txBody>
          <a:bodyPr wrap="non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Орган выдачи</a:t>
            </a:r>
            <a:endParaRPr lang="ru-RU" sz="1600" kern="150" dirty="0">
              <a:solidFill>
                <a:srgbClr val="01579B"/>
              </a:solidFill>
              <a:effectLst/>
              <a:latin typeface="Georgia" panose="02040502050405020303" pitchFamily="18" charset="0"/>
              <a:ea typeface="Arial" panose="020B0604020202020204" pitchFamily="34" charset="0"/>
            </a:endParaRPr>
          </a:p>
        </p:txBody>
      </p:sp>
      <p:sp>
        <p:nvSpPr>
          <p:cNvPr id="42" name="Прямоугольник 41"/>
          <p:cNvSpPr/>
          <p:nvPr/>
        </p:nvSpPr>
        <p:spPr>
          <a:xfrm>
            <a:off x="8562009" y="3038671"/>
            <a:ext cx="3020436" cy="738664"/>
          </a:xfrm>
          <a:prstGeom prst="rect">
            <a:avLst/>
          </a:prstGeom>
        </p:spPr>
        <p:txBody>
          <a:bodyPr wrap="squar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Усиленная квалифицированная электронная подпись</a:t>
            </a:r>
            <a:endParaRPr lang="ru-RU" sz="1600" kern="150" dirty="0">
              <a:solidFill>
                <a:srgbClr val="01579B"/>
              </a:solidFill>
              <a:effectLst/>
              <a:latin typeface="Georgia" panose="02040502050405020303" pitchFamily="18" charset="0"/>
              <a:ea typeface="Arial" panose="020B0604020202020204" pitchFamily="34" charset="0"/>
            </a:endParaRPr>
          </a:p>
        </p:txBody>
      </p:sp>
      <p:sp>
        <p:nvSpPr>
          <p:cNvPr id="43" name="Прямоугольник 42"/>
          <p:cNvSpPr/>
          <p:nvPr/>
        </p:nvSpPr>
        <p:spPr>
          <a:xfrm>
            <a:off x="8438992" y="4090077"/>
            <a:ext cx="3584123" cy="738664"/>
          </a:xfrm>
          <a:prstGeom prst="rect">
            <a:avLst/>
          </a:prstGeom>
        </p:spPr>
        <p:txBody>
          <a:bodyPr wrap="square">
            <a:spAutoFit/>
          </a:bodyPr>
          <a:lstStyle/>
          <a:p>
            <a:pPr algn="ctr">
              <a:spcAft>
                <a:spcPts val="0"/>
              </a:spcAft>
            </a:pPr>
            <a:r>
              <a:rPr lang="ru-RU" sz="1400" b="1" kern="150" dirty="0">
                <a:solidFill>
                  <a:srgbClr val="01579B"/>
                </a:solidFill>
                <a:latin typeface="Georgia" panose="02040502050405020303" pitchFamily="18" charset="0"/>
                <a:ea typeface="Arial" panose="020B0604020202020204" pitchFamily="34" charset="0"/>
              </a:rPr>
              <a:t>Удостоверяющий центр, аккредитованный Минцифрой России</a:t>
            </a:r>
            <a:endParaRPr lang="ru-RU" sz="1600" kern="150" dirty="0">
              <a:solidFill>
                <a:srgbClr val="01579B"/>
              </a:solidFill>
              <a:effectLst/>
              <a:latin typeface="Georgia" panose="02040502050405020303" pitchFamily="18" charset="0"/>
              <a:ea typeface="Arial" panose="020B0604020202020204" pitchFamily="34" charset="0"/>
            </a:endParaRPr>
          </a:p>
        </p:txBody>
      </p:sp>
      <p:pic>
        <p:nvPicPr>
          <p:cNvPr id="3" name="Рисунок 2" descr="Шестеренки">
            <a:extLst>
              <a:ext uri="{FF2B5EF4-FFF2-40B4-BE49-F238E27FC236}">
                <a16:creationId xmlns:a16="http://schemas.microsoft.com/office/drawing/2014/main" id="{C82F693F-BDA8-F62B-3C3C-6BBE2E26BC96}"/>
              </a:ext>
            </a:extLst>
          </p:cNvPr>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657075" y="1264963"/>
            <a:ext cx="431800" cy="431800"/>
          </a:xfrm>
          <a:prstGeom prst="rect">
            <a:avLst/>
          </a:prstGeom>
        </p:spPr>
      </p:pic>
      <p:sp>
        <p:nvSpPr>
          <p:cNvPr id="8" name="Скругленный прямоугольник 11">
            <a:extLst>
              <a:ext uri="{FF2B5EF4-FFF2-40B4-BE49-F238E27FC236}">
                <a16:creationId xmlns:a16="http://schemas.microsoft.com/office/drawing/2014/main" id="{A1811FFE-42B8-1961-CCB1-BBA03890E96F}"/>
              </a:ext>
            </a:extLst>
          </p:cNvPr>
          <p:cNvSpPr/>
          <p:nvPr/>
        </p:nvSpPr>
        <p:spPr>
          <a:xfrm>
            <a:off x="3197022" y="804895"/>
            <a:ext cx="4903199" cy="1591055"/>
          </a:xfrm>
          <a:prstGeom prst="roundRect">
            <a:avLst/>
          </a:prstGeom>
          <a:solidFill>
            <a:srgbClr val="DEF0FE"/>
          </a:solidFill>
          <a:ln w="28575">
            <a:solidFill>
              <a:srgbClr val="B5DEF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a:solidFill>
                  <a:srgbClr val="01579B"/>
                </a:solidFill>
                <a:latin typeface="Georgia" panose="02040502050405020303" pitchFamily="18" charset="0"/>
              </a:rPr>
              <a:t>ЭЦП представляет собой компьютерный файл (ключ), который содержит необходимые реквизиты и подтверждает полномочия лица, использующего его.</a:t>
            </a:r>
          </a:p>
          <a:p>
            <a:r>
              <a:rPr lang="ru-RU" sz="1200" dirty="0">
                <a:solidFill>
                  <a:srgbClr val="01579B"/>
                </a:solidFill>
                <a:latin typeface="Georgia" panose="02040502050405020303" pitchFamily="18" charset="0"/>
              </a:rPr>
              <a:t>Такие ключи выдают специальные организации — удостоверяющие центры, аккредитованные Минцифрой России</a:t>
            </a:r>
          </a:p>
        </p:txBody>
      </p:sp>
      <p:sp>
        <p:nvSpPr>
          <p:cNvPr id="10" name="Прямоугольник 9">
            <a:extLst>
              <a:ext uri="{FF2B5EF4-FFF2-40B4-BE49-F238E27FC236}">
                <a16:creationId xmlns:a16="http://schemas.microsoft.com/office/drawing/2014/main" id="{2ABC0F08-14A4-D1CB-4AA9-8DB21F1F9F7A}"/>
              </a:ext>
            </a:extLst>
          </p:cNvPr>
          <p:cNvSpPr/>
          <p:nvPr/>
        </p:nvSpPr>
        <p:spPr>
          <a:xfrm>
            <a:off x="3476337" y="233000"/>
            <a:ext cx="4344571" cy="461665"/>
          </a:xfrm>
          <a:prstGeom prst="rect">
            <a:avLst/>
          </a:prstGeom>
        </p:spPr>
        <p:txBody>
          <a:bodyPr wrap="square">
            <a:spAutoFit/>
          </a:bodyPr>
          <a:lstStyle/>
          <a:p>
            <a:r>
              <a:rPr lang="ru-RU" sz="2400" b="1" dirty="0">
                <a:solidFill>
                  <a:srgbClr val="01579B"/>
                </a:solidFill>
                <a:latin typeface="Georgia" panose="02040502050405020303" pitchFamily="18" charset="0"/>
              </a:rPr>
              <a:t>Шаг 2. Оформление ЭЦП</a:t>
            </a:r>
            <a:endParaRPr lang="ru-RU" sz="2400" dirty="0">
              <a:solidFill>
                <a:srgbClr val="01579B"/>
              </a:solidFill>
              <a:latin typeface="Georgia" panose="02040502050405020303" pitchFamily="18" charset="0"/>
            </a:endParaRPr>
          </a:p>
        </p:txBody>
      </p:sp>
    </p:spTree>
    <p:extLst>
      <p:ext uri="{BB962C8B-B14F-4D97-AF65-F5344CB8AC3E}">
        <p14:creationId xmlns:p14="http://schemas.microsoft.com/office/powerpoint/2010/main" val="173192381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TotalTime>
  <Words>5751</Words>
  <Application>Microsoft Office PowerPoint</Application>
  <PresentationFormat>Широкоэкранный</PresentationFormat>
  <Paragraphs>426</Paragraphs>
  <Slides>25</Slides>
  <Notes>25</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Calibri</vt:lpstr>
      <vt:lpstr>Arial</vt:lpstr>
      <vt:lpstr>Comic Sans MS</vt:lpstr>
      <vt:lpstr>Georgia</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Оксана Сазонова</cp:lastModifiedBy>
  <cp:revision>87</cp:revision>
  <dcterms:created xsi:type="dcterms:W3CDTF">2023-08-23T12:06:52Z</dcterms:created>
  <dcterms:modified xsi:type="dcterms:W3CDTF">2023-09-04T14:00:26Z</dcterms:modified>
</cp:coreProperties>
</file>